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0"/>
  </p:notesMasterIdLst>
  <p:sldIdLst>
    <p:sldId id="292" r:id="rId3"/>
    <p:sldId id="326" r:id="rId4"/>
    <p:sldId id="259" r:id="rId5"/>
    <p:sldId id="257" r:id="rId6"/>
    <p:sldId id="263" r:id="rId7"/>
    <p:sldId id="274" r:id="rId8"/>
    <p:sldId id="294" r:id="rId9"/>
    <p:sldId id="270" r:id="rId10"/>
    <p:sldId id="272" r:id="rId11"/>
    <p:sldId id="261" r:id="rId12"/>
    <p:sldId id="324" r:id="rId13"/>
    <p:sldId id="277" r:id="rId14"/>
    <p:sldId id="290" r:id="rId15"/>
    <p:sldId id="295" r:id="rId16"/>
    <p:sldId id="281" r:id="rId17"/>
    <p:sldId id="325" r:id="rId18"/>
    <p:sldId id="296" r:id="rId19"/>
  </p:sldIdLst>
  <p:sldSz cx="12190413" cy="6859588"/>
  <p:notesSz cx="6858000" cy="9144000"/>
  <p:defaultTex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199765"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xmlns="" val="1"/>
      </p:ext>
    </p:extLst>
  </p:showPr>
  <p:clrMru>
    <a:srgbClr val="0094C8"/>
    <a:srgbClr val="23B9D6"/>
    <a:srgbClr val="2B77C3"/>
    <a:srgbClr val="112C80"/>
    <a:srgbClr val="00A1DA"/>
    <a:srgbClr val="00B0F0"/>
    <a:srgbClr val="252424"/>
    <a:srgbClr val="235F9C"/>
    <a:srgbClr val="25629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0" d="100"/>
          <a:sy n="90" d="100"/>
        </p:scale>
        <p:origin x="72" y="-78"/>
      </p:cViewPr>
      <p:guideLst>
        <p:guide orient="horz" pos="2160"/>
        <p:guide pos="3853"/>
      </p:guideLst>
    </p:cSldViewPr>
  </p:slideViewPr>
  <p:notesTextViewPr>
    <p:cViewPr>
      <p:scale>
        <a:sx n="1" d="1"/>
        <a:sy n="1" d="1"/>
      </p:scale>
      <p:origin x="0" y="0"/>
    </p:cViewPr>
  </p:notesTextViewPr>
  <p:sorterViewPr>
    <p:cViewPr>
      <p:scale>
        <a:sx n="100" d="100"/>
        <a:sy n="100" d="100"/>
      </p:scale>
      <p:origin x="0" y="55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BE60D-AC26-4107-BF69-EBBB63074F3F}" type="datetimeFigureOut">
              <a:rPr lang="zh-CN" altLang="en-US" smtClean="0"/>
              <a:pPr/>
              <a:t>2019/11/25 Monday</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7EFA4B-8712-46F0-8E95-F64E189F19E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1216025" rtl="0" eaLnBrk="1" latinLnBrk="0" hangingPunct="1">
      <a:defRPr sz="1600" kern="1200">
        <a:solidFill>
          <a:schemeClr val="tx1"/>
        </a:solidFill>
        <a:latin typeface="+mn-lt"/>
        <a:ea typeface="+mn-ea"/>
        <a:cs typeface="+mn-cs"/>
      </a:defRPr>
    </a:lvl1pPr>
    <a:lvl2pPr marL="608330" algn="l" defTabSz="1216025" rtl="0" eaLnBrk="1" latinLnBrk="0" hangingPunct="1">
      <a:defRPr sz="1600" kern="1200">
        <a:solidFill>
          <a:schemeClr val="tx1"/>
        </a:solidFill>
        <a:latin typeface="+mn-lt"/>
        <a:ea typeface="+mn-ea"/>
        <a:cs typeface="+mn-cs"/>
      </a:defRPr>
    </a:lvl2pPr>
    <a:lvl3pPr marL="1216025" algn="l" defTabSz="1216025" rtl="0" eaLnBrk="1" latinLnBrk="0" hangingPunct="1">
      <a:defRPr sz="1600" kern="1200">
        <a:solidFill>
          <a:schemeClr val="tx1"/>
        </a:solidFill>
        <a:latin typeface="+mn-lt"/>
        <a:ea typeface="+mn-ea"/>
        <a:cs typeface="+mn-cs"/>
      </a:defRPr>
    </a:lvl3pPr>
    <a:lvl4pPr marL="1824355" algn="l" defTabSz="1216025" rtl="0" eaLnBrk="1" latinLnBrk="0" hangingPunct="1">
      <a:defRPr sz="1600" kern="1200">
        <a:solidFill>
          <a:schemeClr val="tx1"/>
        </a:solidFill>
        <a:latin typeface="+mn-lt"/>
        <a:ea typeface="+mn-ea"/>
        <a:cs typeface="+mn-cs"/>
      </a:defRPr>
    </a:lvl4pPr>
    <a:lvl5pPr marL="2432050" algn="l" defTabSz="1216025" rtl="0" eaLnBrk="1" latinLnBrk="0" hangingPunct="1">
      <a:defRPr sz="1600" kern="1200">
        <a:solidFill>
          <a:schemeClr val="tx1"/>
        </a:solidFill>
        <a:latin typeface="+mn-lt"/>
        <a:ea typeface="+mn-ea"/>
        <a:cs typeface="+mn-cs"/>
      </a:defRPr>
    </a:lvl5pPr>
    <a:lvl6pPr marL="3040380" algn="l" defTabSz="1216025" rtl="0" eaLnBrk="1" latinLnBrk="0" hangingPunct="1">
      <a:defRPr sz="1600" kern="1200">
        <a:solidFill>
          <a:schemeClr val="tx1"/>
        </a:solidFill>
        <a:latin typeface="+mn-lt"/>
        <a:ea typeface="+mn-ea"/>
        <a:cs typeface="+mn-cs"/>
      </a:defRPr>
    </a:lvl6pPr>
    <a:lvl7pPr marL="3648710" algn="l" defTabSz="1216025" rtl="0" eaLnBrk="1" latinLnBrk="0" hangingPunct="1">
      <a:defRPr sz="1600" kern="1200">
        <a:solidFill>
          <a:schemeClr val="tx1"/>
        </a:solidFill>
        <a:latin typeface="+mn-lt"/>
        <a:ea typeface="+mn-ea"/>
        <a:cs typeface="+mn-cs"/>
      </a:defRPr>
    </a:lvl7pPr>
    <a:lvl8pPr marL="4256405" algn="l" defTabSz="1216025" rtl="0" eaLnBrk="1" latinLnBrk="0" hangingPunct="1">
      <a:defRPr sz="1600" kern="1200">
        <a:solidFill>
          <a:schemeClr val="tx1"/>
        </a:solidFill>
        <a:latin typeface="+mn-lt"/>
        <a:ea typeface="+mn-ea"/>
        <a:cs typeface="+mn-cs"/>
      </a:defRPr>
    </a:lvl8pPr>
    <a:lvl9pPr marL="4864735" algn="l" defTabSz="121602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7EFA4B-8712-46F0-8E95-F64E189F19E0}"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3" y="1122623"/>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3" y="3602872"/>
            <a:ext cx="9142810" cy="1656145"/>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2019/11/25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6870" cy="685958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2019/11/25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6" y="365211"/>
            <a:ext cx="2628557"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1" y="365211"/>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2019/11/25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099" y="2130821"/>
            <a:ext cx="10361898" cy="1470297"/>
          </a:xfrm>
        </p:spPr>
        <p:txBody>
          <a:bodyPr/>
          <a:lstStyle/>
          <a:p>
            <a:r>
              <a:rPr lang="zh-CN" altLang="en-US"/>
              <a:t>单击此处编辑母版标题样式</a:t>
            </a:r>
          </a:p>
        </p:txBody>
      </p:sp>
      <p:sp>
        <p:nvSpPr>
          <p:cNvPr id="3" name="副标题 2"/>
          <p:cNvSpPr>
            <a:spLocks noGrp="1"/>
          </p:cNvSpPr>
          <p:nvPr>
            <p:ph type="subTitle" idx="1"/>
          </p:nvPr>
        </p:nvSpPr>
        <p:spPr>
          <a:xfrm>
            <a:off x="1828197" y="3886920"/>
            <a:ext cx="8533701" cy="1752925"/>
          </a:xfrm>
        </p:spPr>
        <p:txBody>
          <a:bodyPr/>
          <a:lstStyle>
            <a:lvl1pPr marL="0" indent="0" algn="ctr">
              <a:buNone/>
              <a:defRPr/>
            </a:lvl1pPr>
            <a:lvl2pPr marL="544195" indent="0" algn="ctr">
              <a:buNone/>
              <a:defRPr/>
            </a:lvl2pPr>
            <a:lvl3pPr marL="1088390" indent="0" algn="ctr">
              <a:buNone/>
              <a:defRPr/>
            </a:lvl3pPr>
            <a:lvl4pPr marL="1632585" indent="0" algn="ctr">
              <a:buNone/>
              <a:defRPr/>
            </a:lvl4pPr>
            <a:lvl5pPr marL="2176145" indent="0" algn="ctr">
              <a:buNone/>
              <a:defRPr/>
            </a:lvl5pPr>
            <a:lvl6pPr marL="2720340" indent="0" algn="ctr">
              <a:buNone/>
              <a:defRPr/>
            </a:lvl6pPr>
            <a:lvl7pPr marL="3264535" indent="0" algn="ctr">
              <a:buNone/>
              <a:defRPr/>
            </a:lvl7pPr>
            <a:lvl8pPr marL="3808730" indent="0" algn="ctr">
              <a:buNone/>
              <a:defRPr/>
            </a:lvl8pPr>
            <a:lvl9pPr marL="4352925" indent="0" algn="ctr">
              <a:buNone/>
              <a:defRPr/>
            </a:lvl9pPr>
          </a:lstStyle>
          <a:p>
            <a:r>
              <a:rPr lang="zh-CN" altLang="en-US"/>
              <a:t>单击此处编辑母版副标题样式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768" y="4407717"/>
            <a:ext cx="10361897" cy="1362327"/>
          </a:xfrm>
        </p:spPr>
        <p:txBody>
          <a:bodyPr anchor="t"/>
          <a:lstStyle>
            <a:lvl1pPr algn="l">
              <a:defRPr sz="4800" b="1" cap="all"/>
            </a:lvl1pPr>
          </a:lstStyle>
          <a:p>
            <a:r>
              <a:rPr lang="zh-CN" altLang="en-US"/>
              <a:t>单击此处编辑母版标题样式</a:t>
            </a:r>
          </a:p>
        </p:txBody>
      </p:sp>
      <p:sp>
        <p:nvSpPr>
          <p:cNvPr id="3" name="文本占位符 2"/>
          <p:cNvSpPr>
            <a:spLocks noGrp="1"/>
          </p:cNvSpPr>
          <p:nvPr>
            <p:ph type="body" idx="1"/>
          </p:nvPr>
        </p:nvSpPr>
        <p:spPr>
          <a:xfrm>
            <a:off x="962768" y="2907251"/>
            <a:ext cx="10361897" cy="1500465"/>
          </a:xfrm>
        </p:spPr>
        <p:txBody>
          <a:bodyPr anchor="b"/>
          <a:lstStyle>
            <a:lvl1pPr marL="0" indent="0">
              <a:buNone/>
              <a:defRPr sz="2400"/>
            </a:lvl1pPr>
            <a:lvl2pPr marL="544195" indent="0">
              <a:buNone/>
              <a:defRPr sz="2135"/>
            </a:lvl2pPr>
            <a:lvl3pPr marL="1088390" indent="0">
              <a:buNone/>
              <a:defRPr sz="1865"/>
            </a:lvl3pPr>
            <a:lvl4pPr marL="1632585" indent="0">
              <a:buNone/>
              <a:defRPr sz="1600"/>
            </a:lvl4pPr>
            <a:lvl5pPr marL="2176145" indent="0">
              <a:buNone/>
              <a:defRPr sz="1600"/>
            </a:lvl5pPr>
            <a:lvl6pPr marL="2720340" indent="0">
              <a:buNone/>
              <a:defRPr sz="1600"/>
            </a:lvl6pPr>
            <a:lvl7pPr marL="3264535" indent="0">
              <a:buNone/>
              <a:defRPr sz="1600"/>
            </a:lvl7pPr>
            <a:lvl8pPr marL="3808730" indent="0">
              <a:buNone/>
              <a:defRPr sz="1600"/>
            </a:lvl8pPr>
            <a:lvl9pPr marL="4352925" indent="0">
              <a:buNone/>
              <a:defRPr sz="1600"/>
            </a:lvl9pPr>
          </a:lstStyle>
          <a:p>
            <a:pPr lvl="0"/>
            <a:r>
              <a:rPr lang="zh-CN" altLang="en-US"/>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42156" y="1600496"/>
            <a:ext cx="5150267" cy="4277517"/>
          </a:xfrm>
        </p:spPr>
        <p:txBody>
          <a:bodyPr/>
          <a:lstStyle>
            <a:lvl1pPr>
              <a:defRPr sz="3335"/>
            </a:lvl1pPr>
            <a:lvl2pPr>
              <a:defRPr sz="2800"/>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5556" y="1600496"/>
            <a:ext cx="5152384" cy="4277517"/>
          </a:xfrm>
        </p:spPr>
        <p:txBody>
          <a:bodyPr/>
          <a:lstStyle>
            <a:lvl1pPr>
              <a:defRPr sz="3335"/>
            </a:lvl1pPr>
            <a:lvl2pPr>
              <a:defRPr sz="2800"/>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400" y="274690"/>
            <a:ext cx="10971297" cy="1143212"/>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400" y="1535397"/>
            <a:ext cx="5385139" cy="639881"/>
          </a:xfrm>
        </p:spPr>
        <p:txBody>
          <a:bodyPr anchor="b"/>
          <a:lstStyle>
            <a:lvl1pPr marL="0" indent="0">
              <a:buNone/>
              <a:defRPr sz="2800" b="1"/>
            </a:lvl1pPr>
            <a:lvl2pPr marL="544195" indent="0">
              <a:buNone/>
              <a:defRPr sz="2400" b="1"/>
            </a:lvl2pPr>
            <a:lvl3pPr marL="1088390" indent="0">
              <a:buNone/>
              <a:defRPr sz="2135" b="1"/>
            </a:lvl3pPr>
            <a:lvl4pPr marL="1632585" indent="0">
              <a:buNone/>
              <a:defRPr sz="1865" b="1"/>
            </a:lvl4pPr>
            <a:lvl5pPr marL="2176145" indent="0">
              <a:buNone/>
              <a:defRPr sz="1865" b="1"/>
            </a:lvl5pPr>
            <a:lvl6pPr marL="2720340" indent="0">
              <a:buNone/>
              <a:defRPr sz="1865" b="1"/>
            </a:lvl6pPr>
            <a:lvl7pPr marL="3264535" indent="0">
              <a:buNone/>
              <a:defRPr sz="1865" b="1"/>
            </a:lvl7pPr>
            <a:lvl8pPr marL="3808730" indent="0">
              <a:buNone/>
              <a:defRPr sz="1865" b="1"/>
            </a:lvl8pPr>
            <a:lvl9pPr marL="4352925" indent="0">
              <a:buNone/>
              <a:defRPr sz="1865" b="1"/>
            </a:lvl9pPr>
          </a:lstStyle>
          <a:p>
            <a:pPr lvl="0"/>
            <a:r>
              <a:rPr lang="zh-CN" altLang="en-US"/>
              <a:t>单击此处编辑母版文本样式</a:t>
            </a:r>
          </a:p>
        </p:txBody>
      </p:sp>
      <p:sp>
        <p:nvSpPr>
          <p:cNvPr id="4" name="内容占位符 3"/>
          <p:cNvSpPr>
            <a:spLocks noGrp="1"/>
          </p:cNvSpPr>
          <p:nvPr>
            <p:ph sz="half" idx="2"/>
          </p:nvPr>
        </p:nvSpPr>
        <p:spPr>
          <a:xfrm>
            <a:off x="609400" y="2175278"/>
            <a:ext cx="5385139" cy="3952020"/>
          </a:xfrm>
        </p:spPr>
        <p:txBody>
          <a:bodyPr/>
          <a:lstStyle>
            <a:lvl1pPr>
              <a:defRPr sz="2800"/>
            </a:lvl1pPr>
            <a:lvl2pPr>
              <a:defRPr sz="2400"/>
            </a:lvl2pPr>
            <a:lvl3pPr>
              <a:defRPr sz="2135"/>
            </a:lvl3pPr>
            <a:lvl4pPr>
              <a:defRPr sz="1865"/>
            </a:lvl4pPr>
            <a:lvl5pPr>
              <a:defRPr sz="1865"/>
            </a:lvl5pPr>
            <a:lvl6pPr>
              <a:defRPr sz="1865"/>
            </a:lvl6pPr>
            <a:lvl7pPr>
              <a:defRPr sz="1865"/>
            </a:lvl7pPr>
            <a:lvl8pPr>
              <a:defRPr sz="1865"/>
            </a:lvl8pPr>
            <a:lvl9pPr>
              <a:defRPr sz="18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442" y="1535397"/>
            <a:ext cx="5387255" cy="639881"/>
          </a:xfrm>
        </p:spPr>
        <p:txBody>
          <a:bodyPr anchor="b"/>
          <a:lstStyle>
            <a:lvl1pPr marL="0" indent="0">
              <a:buNone/>
              <a:defRPr sz="2800" b="1"/>
            </a:lvl1pPr>
            <a:lvl2pPr marL="544195" indent="0">
              <a:buNone/>
              <a:defRPr sz="2400" b="1"/>
            </a:lvl2pPr>
            <a:lvl3pPr marL="1088390" indent="0">
              <a:buNone/>
              <a:defRPr sz="2135" b="1"/>
            </a:lvl3pPr>
            <a:lvl4pPr marL="1632585" indent="0">
              <a:buNone/>
              <a:defRPr sz="1865" b="1"/>
            </a:lvl4pPr>
            <a:lvl5pPr marL="2176145" indent="0">
              <a:buNone/>
              <a:defRPr sz="1865" b="1"/>
            </a:lvl5pPr>
            <a:lvl6pPr marL="2720340" indent="0">
              <a:buNone/>
              <a:defRPr sz="1865" b="1"/>
            </a:lvl6pPr>
            <a:lvl7pPr marL="3264535" indent="0">
              <a:buNone/>
              <a:defRPr sz="1865" b="1"/>
            </a:lvl7pPr>
            <a:lvl8pPr marL="3808730" indent="0">
              <a:buNone/>
              <a:defRPr sz="1865" b="1"/>
            </a:lvl8pPr>
            <a:lvl9pPr marL="4352925" indent="0">
              <a:buNone/>
              <a:defRPr sz="1865" b="1"/>
            </a:lvl9pPr>
          </a:lstStyle>
          <a:p>
            <a:pPr lvl="0"/>
            <a:r>
              <a:rPr lang="zh-CN" altLang="en-US"/>
              <a:t>单击此处编辑母版文本样式</a:t>
            </a:r>
          </a:p>
        </p:txBody>
      </p:sp>
      <p:sp>
        <p:nvSpPr>
          <p:cNvPr id="6" name="内容占位符 5"/>
          <p:cNvSpPr>
            <a:spLocks noGrp="1"/>
          </p:cNvSpPr>
          <p:nvPr>
            <p:ph sz="quarter" idx="4"/>
          </p:nvPr>
        </p:nvSpPr>
        <p:spPr>
          <a:xfrm>
            <a:off x="6193442" y="2175278"/>
            <a:ext cx="5387255" cy="3952020"/>
          </a:xfrm>
        </p:spPr>
        <p:txBody>
          <a:bodyPr/>
          <a:lstStyle>
            <a:lvl1pPr>
              <a:defRPr sz="2800"/>
            </a:lvl1pPr>
            <a:lvl2pPr>
              <a:defRPr sz="2400"/>
            </a:lvl2pPr>
            <a:lvl3pPr>
              <a:defRPr sz="2135"/>
            </a:lvl3pPr>
            <a:lvl4pPr>
              <a:defRPr sz="1865"/>
            </a:lvl4pPr>
            <a:lvl5pPr>
              <a:defRPr sz="1865"/>
            </a:lvl5pPr>
            <a:lvl6pPr>
              <a:defRPr sz="1865"/>
            </a:lvl6pPr>
            <a:lvl7pPr>
              <a:defRPr sz="1865"/>
            </a:lvl7pPr>
            <a:lvl8pPr>
              <a:defRPr sz="1865"/>
            </a:lvl8pPr>
            <a:lvl9pPr>
              <a:defRPr sz="18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96908" y="380771"/>
            <a:ext cx="495174" cy="471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2019/11/25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标题幻灯片">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84" r="1"/>
          <a:stretch>
            <a:fillRect/>
          </a:stretch>
        </p:blipFill>
        <p:spPr>
          <a:xfrm>
            <a:off x="-10242" y="0"/>
            <a:ext cx="12200338" cy="68592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4"/>
            <a:ext cx="10514232" cy="285339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42" y="4590527"/>
            <a:ext cx="10514232"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2019/11/25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091" y="1826049"/>
            <a:ext cx="5180926" cy="435234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1397" y="1826049"/>
            <a:ext cx="5180926" cy="435234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2019/11/25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8" y="365210"/>
            <a:ext cx="10514232"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1397" y="1681553"/>
            <a:ext cx="5182513" cy="824103"/>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2019/11/25 Monday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2019/11/25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2019/11/25 Monday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80"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513" y="987654"/>
            <a:ext cx="6171397" cy="48747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680" y="2057876"/>
            <a:ext cx="3931725" cy="3812471"/>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199765" indent="0">
              <a:buNone/>
              <a:defRPr sz="1100"/>
            </a:lvl8pPr>
            <a:lvl9pPr marL="3656965"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2019/11/25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80"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3" y="987654"/>
            <a:ext cx="6171397" cy="4874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p:nvPr>
        </p:nvSpPr>
        <p:spPr>
          <a:xfrm>
            <a:off x="839680" y="2057876"/>
            <a:ext cx="3931725" cy="3812471"/>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199765" indent="0">
              <a:buNone/>
              <a:defRPr sz="1100"/>
            </a:lvl8pPr>
            <a:lvl9pPr marL="3656965"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2019/11/25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0"/>
            <a:ext cx="10514232" cy="1325870"/>
          </a:xfrm>
          <a:prstGeom prst="rect">
            <a:avLst/>
          </a:prstGeom>
        </p:spPr>
        <p:txBody>
          <a:bodyPr vert="horz" lIns="91431" tIns="45715" rIns="91431" bIns="4571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1" y="1826049"/>
            <a:ext cx="10514232" cy="4352345"/>
          </a:xfrm>
          <a:prstGeom prst="rect">
            <a:avLst/>
          </a:prstGeom>
        </p:spPr>
        <p:txBody>
          <a:bodyPr vert="horz" lIns="91431" tIns="45715" rIns="91431" bIns="4571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091" y="6357823"/>
            <a:ext cx="2742843" cy="365210"/>
          </a:xfrm>
          <a:prstGeom prst="rect">
            <a:avLst/>
          </a:prstGeom>
        </p:spPr>
        <p:txBody>
          <a:bodyPr vert="horz" lIns="91431" tIns="45715" rIns="91431" bIns="45715" rtlCol="0" anchor="ctr"/>
          <a:lstStyle>
            <a:lvl1pPr algn="l">
              <a:defRPr sz="1200">
                <a:solidFill>
                  <a:schemeClr val="tx1">
                    <a:tint val="75000"/>
                  </a:schemeClr>
                </a:solidFill>
              </a:defRPr>
            </a:lvl1pPr>
          </a:lstStyle>
          <a:p>
            <a:fld id="{D997B5FA-0921-464F-AAE1-844C04324D75}" type="datetimeFigureOut">
              <a:rPr lang="zh-CN" altLang="en-US" smtClean="0"/>
              <a:pPr/>
              <a:t>2019/11/25 Monday</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1" tIns="45715" rIns="91431" bIns="45715"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1" tIns="45715" rIns="91431" bIns="45715"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65"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65"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199765"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842157" y="590660"/>
            <a:ext cx="10505783" cy="63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1628" tIns="40814" rIns="81628" bIns="40814" numCol="1" anchor="ctr" anchorCtr="0" compatLnSpc="1"/>
          <a:lstStyle/>
          <a:p>
            <a:pPr lvl="0"/>
            <a:r>
              <a:rPr lang="zh-CN" altLang="zh-CN" dirty="0"/>
              <a:t>单击此处编辑母版标题样式</a:t>
            </a:r>
          </a:p>
        </p:txBody>
      </p:sp>
      <p:sp>
        <p:nvSpPr>
          <p:cNvPr id="4099" name="Rectangle 3"/>
          <p:cNvSpPr>
            <a:spLocks noGrp="1" noChangeArrowheads="1"/>
          </p:cNvSpPr>
          <p:nvPr>
            <p:ph type="body" idx="1"/>
          </p:nvPr>
        </p:nvSpPr>
        <p:spPr bwMode="auto">
          <a:xfrm>
            <a:off x="842157" y="1600496"/>
            <a:ext cx="10505783" cy="4277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1628" tIns="40814" rIns="81628" bIns="40814" numCol="1" anchor="t" anchorCtr="0" compatLnSpc="1"/>
          <a:lstStyle/>
          <a:p>
            <a:pPr lvl="0"/>
            <a:r>
              <a:rPr lang="zh-CN" altLang="zh-CN" dirty="0"/>
              <a:t>单击此处编辑母版文本样式</a:t>
            </a:r>
          </a:p>
        </p:txBody>
      </p:sp>
      <p:pic>
        <p:nvPicPr>
          <p:cNvPr id="9" name="图片 8"/>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0" y="0"/>
            <a:ext cx="12190095" cy="685927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spcBef>
          <a:spcPct val="0"/>
        </a:spcBef>
        <a:spcAft>
          <a:spcPct val="0"/>
        </a:spcAft>
        <a:defRPr sz="2800">
          <a:solidFill>
            <a:schemeClr val="tx1">
              <a:lumMod val="75000"/>
              <a:lumOff val="25000"/>
            </a:schemeClr>
          </a:solidFill>
          <a:latin typeface="+mj-lt"/>
          <a:ea typeface="+mj-ea"/>
          <a:cs typeface="+mj-cs"/>
        </a:defRPr>
      </a:lvl1pPr>
      <a:lvl2pPr algn="l" rtl="0" eaLnBrk="0" fontAlgn="base" hangingPunct="0">
        <a:spcBef>
          <a:spcPct val="0"/>
        </a:spcBef>
        <a:spcAft>
          <a:spcPct val="0"/>
        </a:spcAft>
        <a:defRPr sz="2800">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a:solidFill>
            <a:schemeClr val="bg1"/>
          </a:solidFill>
          <a:latin typeface="Arial" panose="020B0604020202020204" pitchFamily="34" charset="0"/>
          <a:ea typeface="微软雅黑" panose="020B0503020204020204" pitchFamily="34" charset="-122"/>
        </a:defRPr>
      </a:lvl5pPr>
      <a:lvl6pPr marL="544195" algn="l" rtl="0" eaLnBrk="0" fontAlgn="base" hangingPunct="0">
        <a:spcBef>
          <a:spcPct val="0"/>
        </a:spcBef>
        <a:spcAft>
          <a:spcPct val="0"/>
        </a:spcAft>
        <a:defRPr sz="2800">
          <a:solidFill>
            <a:schemeClr val="bg1"/>
          </a:solidFill>
          <a:latin typeface="Arial" panose="020B0604020202020204" pitchFamily="34" charset="0"/>
          <a:ea typeface="微软雅黑" panose="020B0503020204020204" pitchFamily="34" charset="-122"/>
        </a:defRPr>
      </a:lvl6pPr>
      <a:lvl7pPr marL="1088390" algn="l" rtl="0" eaLnBrk="0" fontAlgn="base" hangingPunct="0">
        <a:spcBef>
          <a:spcPct val="0"/>
        </a:spcBef>
        <a:spcAft>
          <a:spcPct val="0"/>
        </a:spcAft>
        <a:defRPr sz="2800">
          <a:solidFill>
            <a:schemeClr val="bg1"/>
          </a:solidFill>
          <a:latin typeface="Arial" panose="020B0604020202020204" pitchFamily="34" charset="0"/>
          <a:ea typeface="微软雅黑" panose="020B0503020204020204" pitchFamily="34" charset="-122"/>
        </a:defRPr>
      </a:lvl7pPr>
      <a:lvl8pPr marL="1632585" algn="l" rtl="0" eaLnBrk="0" fontAlgn="base" hangingPunct="0">
        <a:spcBef>
          <a:spcPct val="0"/>
        </a:spcBef>
        <a:spcAft>
          <a:spcPct val="0"/>
        </a:spcAft>
        <a:defRPr sz="2800">
          <a:solidFill>
            <a:schemeClr val="bg1"/>
          </a:solidFill>
          <a:latin typeface="Arial" panose="020B0604020202020204" pitchFamily="34" charset="0"/>
          <a:ea typeface="微软雅黑" panose="020B0503020204020204" pitchFamily="34" charset="-122"/>
        </a:defRPr>
      </a:lvl8pPr>
      <a:lvl9pPr marL="2176780" algn="l" rtl="0" eaLnBrk="0" fontAlgn="base" hangingPunct="0">
        <a:spcBef>
          <a:spcPct val="0"/>
        </a:spcBef>
        <a:spcAft>
          <a:spcPct val="0"/>
        </a:spcAft>
        <a:defRPr sz="2800">
          <a:solidFill>
            <a:schemeClr val="bg1"/>
          </a:solidFill>
          <a:latin typeface="Arial" panose="020B0604020202020204" pitchFamily="34" charset="0"/>
          <a:ea typeface="微软雅黑" panose="020B0503020204020204" pitchFamily="34" charset="-122"/>
        </a:defRPr>
      </a:lvl9pPr>
    </p:titleStyle>
    <p:bodyStyle>
      <a:lvl1pPr marL="408305" indent="-40830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884555" indent="-340360" algn="l" rtl="0" eaLnBrk="0" fontAlgn="base" hangingPunct="0">
        <a:spcBef>
          <a:spcPct val="20000"/>
        </a:spcBef>
        <a:spcAft>
          <a:spcPct val="0"/>
        </a:spcAft>
        <a:buChar char="–"/>
        <a:defRPr sz="2400">
          <a:solidFill>
            <a:schemeClr val="tx1">
              <a:lumMod val="75000"/>
              <a:lumOff val="25000"/>
            </a:schemeClr>
          </a:solidFill>
          <a:latin typeface="+mn-lt"/>
          <a:ea typeface="仿宋_GB2312" pitchFamily="1" charset="-122"/>
        </a:defRPr>
      </a:lvl2pPr>
      <a:lvl3pPr marL="1360170" indent="-271780" algn="l" rtl="0" eaLnBrk="0" fontAlgn="base" hangingPunct="0">
        <a:spcBef>
          <a:spcPct val="20000"/>
        </a:spcBef>
        <a:spcAft>
          <a:spcPct val="0"/>
        </a:spcAft>
        <a:buChar char="•"/>
        <a:defRPr sz="2800">
          <a:solidFill>
            <a:schemeClr val="tx1"/>
          </a:solidFill>
          <a:latin typeface="+mn-lt"/>
          <a:ea typeface="宋体" panose="02010600030101010101" pitchFamily="2" charset="-122"/>
        </a:defRPr>
      </a:lvl3pPr>
      <a:lvl4pPr marL="1904365" indent="-27178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4pPr>
      <a:lvl5pPr marL="2447925" indent="-27178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5pPr>
      <a:lvl6pPr marL="2992120" indent="-27178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6pPr>
      <a:lvl7pPr marL="3536315" indent="-27178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7pPr>
      <a:lvl8pPr marL="4080510" indent="-27178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8pPr>
      <a:lvl9pPr marL="4624705" indent="-27178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9pPr>
    </p:bodyStyle>
    <p:otherStyle>
      <a:defPPr>
        <a:defRPr lang="zh-CN"/>
      </a:defPPr>
      <a:lvl1pPr marL="0" algn="l" defTabSz="1087755" rtl="0" eaLnBrk="1" latinLnBrk="0" hangingPunct="1">
        <a:defRPr sz="2135" kern="1200">
          <a:solidFill>
            <a:schemeClr val="tx1"/>
          </a:solidFill>
          <a:latin typeface="+mn-lt"/>
          <a:ea typeface="+mn-ea"/>
          <a:cs typeface="+mn-cs"/>
        </a:defRPr>
      </a:lvl1pPr>
      <a:lvl2pPr marL="544195" algn="l" defTabSz="1087755" rtl="0" eaLnBrk="1" latinLnBrk="0" hangingPunct="1">
        <a:defRPr sz="2135" kern="1200">
          <a:solidFill>
            <a:schemeClr val="tx1"/>
          </a:solidFill>
          <a:latin typeface="+mn-lt"/>
          <a:ea typeface="+mn-ea"/>
          <a:cs typeface="+mn-cs"/>
        </a:defRPr>
      </a:lvl2pPr>
      <a:lvl3pPr marL="1088390" algn="l" defTabSz="1087755" rtl="0" eaLnBrk="1" latinLnBrk="0" hangingPunct="1">
        <a:defRPr sz="2135" kern="1200">
          <a:solidFill>
            <a:schemeClr val="tx1"/>
          </a:solidFill>
          <a:latin typeface="+mn-lt"/>
          <a:ea typeface="+mn-ea"/>
          <a:cs typeface="+mn-cs"/>
        </a:defRPr>
      </a:lvl3pPr>
      <a:lvl4pPr marL="1632585" algn="l" defTabSz="1087755" rtl="0" eaLnBrk="1" latinLnBrk="0" hangingPunct="1">
        <a:defRPr sz="2135" kern="1200">
          <a:solidFill>
            <a:schemeClr val="tx1"/>
          </a:solidFill>
          <a:latin typeface="+mn-lt"/>
          <a:ea typeface="+mn-ea"/>
          <a:cs typeface="+mn-cs"/>
        </a:defRPr>
      </a:lvl4pPr>
      <a:lvl5pPr marL="2176145" algn="l" defTabSz="1087755" rtl="0" eaLnBrk="1" latinLnBrk="0" hangingPunct="1">
        <a:defRPr sz="2135" kern="1200">
          <a:solidFill>
            <a:schemeClr val="tx1"/>
          </a:solidFill>
          <a:latin typeface="+mn-lt"/>
          <a:ea typeface="+mn-ea"/>
          <a:cs typeface="+mn-cs"/>
        </a:defRPr>
      </a:lvl5pPr>
      <a:lvl6pPr marL="2720340" algn="l" defTabSz="1087755" rtl="0" eaLnBrk="1" latinLnBrk="0" hangingPunct="1">
        <a:defRPr sz="2135" kern="1200">
          <a:solidFill>
            <a:schemeClr val="tx1"/>
          </a:solidFill>
          <a:latin typeface="+mn-lt"/>
          <a:ea typeface="+mn-ea"/>
          <a:cs typeface="+mn-cs"/>
        </a:defRPr>
      </a:lvl6pPr>
      <a:lvl7pPr marL="3264535" algn="l" defTabSz="1087755" rtl="0" eaLnBrk="1" latinLnBrk="0" hangingPunct="1">
        <a:defRPr sz="2135" kern="1200">
          <a:solidFill>
            <a:schemeClr val="tx1"/>
          </a:solidFill>
          <a:latin typeface="+mn-lt"/>
          <a:ea typeface="+mn-ea"/>
          <a:cs typeface="+mn-cs"/>
        </a:defRPr>
      </a:lvl7pPr>
      <a:lvl8pPr marL="3808730" algn="l" defTabSz="1087755" rtl="0" eaLnBrk="1" latinLnBrk="0" hangingPunct="1">
        <a:defRPr sz="2135" kern="1200">
          <a:solidFill>
            <a:schemeClr val="tx1"/>
          </a:solidFill>
          <a:latin typeface="+mn-lt"/>
          <a:ea typeface="+mn-ea"/>
          <a:cs typeface="+mn-cs"/>
        </a:defRPr>
      </a:lvl8pPr>
      <a:lvl9pPr marL="4352925" algn="l" defTabSz="1087755" rtl="0" eaLnBrk="1" latinLnBrk="0" hangingPunct="1">
        <a:defRPr sz="21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ndari - Annie's Wonderland - 纯音乐版.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8222985" y="-1398989"/>
            <a:ext cx="812553" cy="807753"/>
          </a:xfrm>
          <a:prstGeom prst="rect">
            <a:avLst/>
          </a:prstGeom>
        </p:spPr>
      </p:pic>
      <p:sp>
        <p:nvSpPr>
          <p:cNvPr id="30" name="灯片编号占位符 1"/>
          <p:cNvSpPr>
            <a:spLocks noGrp="1"/>
          </p:cNvSpPr>
          <p:nvPr>
            <p:ph type="sldNum" sz="quarter" idx="12"/>
          </p:nvPr>
        </p:nvSpPr>
        <p:spPr>
          <a:xfrm>
            <a:off x="9298209" y="526589"/>
            <a:ext cx="2844430" cy="365210"/>
          </a:xfrm>
        </p:spPr>
        <p:txBody>
          <a:bodyPr/>
          <a:lstStyle/>
          <a:p>
            <a:fld id="{87115745-2F8B-4195-AD23-8A2542AF7C2C}" type="slidenum">
              <a:rPr lang="zh-CN" altLang="en-US" smtClean="0"/>
              <a:pPr/>
              <a:t>1</a:t>
            </a:fld>
            <a:endParaRPr lang="zh-CN" altLang="en-US"/>
          </a:p>
        </p:txBody>
      </p:sp>
      <p:sp>
        <p:nvSpPr>
          <p:cNvPr id="31" name="矩形 30"/>
          <p:cNvSpPr/>
          <p:nvPr/>
        </p:nvSpPr>
        <p:spPr>
          <a:xfrm>
            <a:off x="0" y="3909958"/>
            <a:ext cx="12190413" cy="2949630"/>
          </a:xfrm>
          <a:prstGeom prst="rect">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4" name="TextBox 30"/>
          <p:cNvSpPr txBox="1">
            <a:spLocks noChangeArrowheads="1"/>
          </p:cNvSpPr>
          <p:nvPr/>
        </p:nvSpPr>
        <p:spPr bwMode="auto">
          <a:xfrm>
            <a:off x="576810" y="1509836"/>
            <a:ext cx="6035948" cy="1228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sz="7200" b="1" dirty="0">
                <a:solidFill>
                  <a:srgbClr val="04A0A4"/>
                </a:solidFill>
                <a:latin typeface="叶根友毛笔行书2.0版" pitchFamily="2" charset="-122"/>
                <a:ea typeface="叶根友毛笔行书2.0版" pitchFamily="2" charset="-122"/>
                <a:sym typeface="+mn-ea"/>
              </a:rPr>
              <a:t>团体</a:t>
            </a:r>
            <a:r>
              <a:rPr lang="zh-CN" sz="7200" b="1" dirty="0">
                <a:solidFill>
                  <a:srgbClr val="04A0A4"/>
                </a:solidFill>
                <a:latin typeface="叶根友毛笔行书2.0版" pitchFamily="2" charset="-122"/>
                <a:ea typeface="叶根友毛笔行书2.0版" pitchFamily="2" charset="-122"/>
              </a:rPr>
              <a:t>心理治疗</a:t>
            </a:r>
          </a:p>
        </p:txBody>
      </p:sp>
      <p:pic>
        <p:nvPicPr>
          <p:cNvPr id="38" name="图片 3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63449" y="421778"/>
            <a:ext cx="969472" cy="969823"/>
          </a:xfrm>
          <a:prstGeom prst="rect">
            <a:avLst/>
          </a:prstGeom>
        </p:spPr>
      </p:pic>
      <p:pic>
        <p:nvPicPr>
          <p:cNvPr id="39" name="图片 3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767194" y="548807"/>
            <a:ext cx="4703910" cy="5038927"/>
          </a:xfrm>
          <a:prstGeom prst="rect">
            <a:avLst/>
          </a:prstGeom>
          <a:effectLst>
            <a:reflection blurRad="6350" stA="52000" endA="300" endPos="35000" dir="5400000" sy="-100000" algn="bl" rotWithShape="0"/>
          </a:effectLst>
        </p:spPr>
      </p:pic>
      <p:sp>
        <p:nvSpPr>
          <p:cNvPr id="40" name="TextBox 39"/>
          <p:cNvSpPr txBox="1"/>
          <p:nvPr/>
        </p:nvSpPr>
        <p:spPr>
          <a:xfrm>
            <a:off x="1281775" y="4102364"/>
            <a:ext cx="4035715" cy="553994"/>
          </a:xfrm>
          <a:prstGeom prst="rect">
            <a:avLst/>
          </a:prstGeom>
          <a:noFill/>
        </p:spPr>
        <p:txBody>
          <a:bodyPr wrap="none" lIns="121917" tIns="60958" rIns="121917" bIns="60958" rtlCol="0">
            <a:spAutoFit/>
          </a:bodyPr>
          <a:lstStyle/>
          <a:p>
            <a:pPr algn="ctr"/>
            <a:r>
              <a:rPr lang="zh-CN" altLang="en-US" sz="2800" b="1" dirty="0" smtClean="0">
                <a:solidFill>
                  <a:srgbClr val="FFFFFF"/>
                </a:solidFill>
                <a:latin typeface="+mn-ea"/>
              </a:rPr>
              <a:t>心理卫生中心   郭爱宁</a:t>
            </a:r>
            <a:endParaRPr lang="zh-CN" altLang="en-US" sz="2800" b="1" dirty="0">
              <a:solidFill>
                <a:srgbClr val="FFFFFF"/>
              </a:solidFill>
              <a:latin typeface="+mn-ea"/>
            </a:endParaRPr>
          </a:p>
        </p:txBody>
      </p:sp>
      <p:pic>
        <p:nvPicPr>
          <p:cNvPr id="41" name="Picture 2"/>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47784"/>
          <a:stretch>
            <a:fillRect/>
          </a:stretch>
        </p:blipFill>
        <p:spPr bwMode="auto">
          <a:xfrm>
            <a:off x="0" y="384211"/>
            <a:ext cx="776880" cy="649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000" advTm="6216"/>
    </mc:Choice>
    <mc:Fallback>
      <p:transition spd="slow" advTm="62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000"/>
                                        <p:tgtEl>
                                          <p:spTgt spid="39"/>
                                        </p:tgtEl>
                                      </p:cBhvr>
                                    </p:animEffect>
                                    <p:anim calcmode="lin" valueType="num">
                                      <p:cBhvr>
                                        <p:cTn id="11" dur="1000" fill="hold"/>
                                        <p:tgtEl>
                                          <p:spTgt spid="39"/>
                                        </p:tgtEl>
                                        <p:attrNameLst>
                                          <p:attrName>ppt_x</p:attrName>
                                        </p:attrNameLst>
                                      </p:cBhvr>
                                      <p:tavLst>
                                        <p:tav tm="0">
                                          <p:val>
                                            <p:strVal val="#ppt_x"/>
                                          </p:val>
                                        </p:tav>
                                        <p:tav tm="100000">
                                          <p:val>
                                            <p:strVal val="#ppt_x"/>
                                          </p:val>
                                        </p:tav>
                                      </p:tavLst>
                                    </p:anim>
                                    <p:anim calcmode="lin" valueType="num">
                                      <p:cBhvr>
                                        <p:cTn id="12" dur="1000" fill="hold"/>
                                        <p:tgtEl>
                                          <p:spTgt spid="39"/>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1750"/>
                                        <p:tgtEl>
                                          <p:spTgt spid="34"/>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500"/>
                            </p:stCondLst>
                            <p:childTnLst>
                              <p:par>
                                <p:cTn id="22" presetID="26" presetClass="emph" presetSubtype="0" fill="hold" nodeType="afterEffect">
                                  <p:stCondLst>
                                    <p:cond delay="0"/>
                                  </p:stCondLst>
                                  <p:childTnLst>
                                    <p:animEffect transition="out" filter="fade">
                                      <p:cBhvr>
                                        <p:cTn id="23" dur="500" tmFilter="0, 0; .2, .5; .8, .5; 1, 0"/>
                                        <p:tgtEl>
                                          <p:spTgt spid="39"/>
                                        </p:tgtEl>
                                      </p:cBhvr>
                                    </p:animEffect>
                                    <p:animScale>
                                      <p:cBhvr>
                                        <p:cTn id="24" dur="250" autoRev="1"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25" repeatCount="indefinite" fill="hold" display="0">
                  <p:stCondLst>
                    <p:cond delay="indefinite"/>
                  </p:stCondLst>
                  <p:endCondLst>
                    <p:cond evt="onStopAudio" delay="0">
                      <p:tgtEl>
                        <p:sldTgt/>
                      </p:tgtEl>
                    </p:cond>
                  </p:endCondLst>
                </p:cTn>
                <p:tgtEl>
                  <p:spTgt spid="8"/>
                </p:tgtEl>
              </p:cMediaNode>
            </p:video>
          </p:childTnLst>
        </p:cTn>
      </p:par>
    </p:tnLst>
    <p:bldLst>
      <p:bldP spid="34"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268" y="283668"/>
            <a:ext cx="5728970" cy="674370"/>
          </a:xfrm>
          <a:prstGeom prst="rect">
            <a:avLst/>
          </a:prstGeom>
          <a:noFill/>
        </p:spPr>
        <p:txBody>
          <a:bodyPr wrap="none" lIns="121615" tIns="60808" rIns="121615" bIns="60808" rtlCol="0">
            <a:spAutoFit/>
          </a:bodyPr>
          <a:lstStyle/>
          <a:p>
            <a:pPr algn="l" fontAlgn="base">
              <a:spcBef>
                <a:spcPct val="0"/>
              </a:spcBef>
              <a:spcAft>
                <a:spcPct val="0"/>
              </a:spcAft>
              <a:buFont typeface="Arial" panose="020B0604020202020204" pitchFamily="34" charset="0"/>
              <a:buNone/>
            </a:pPr>
            <a:r>
              <a:rPr lang="zh-CN" altLang="en-US" sz="3600" dirty="0">
                <a:solidFill>
                  <a:srgbClr val="333333"/>
                </a:solidFill>
                <a:latin typeface="微软雅黑" panose="020B0503020204020204" pitchFamily="34" charset="-122"/>
                <a:ea typeface="微软雅黑" panose="020B0503020204020204" pitchFamily="34" charset="-122"/>
              </a:rPr>
              <a:t>团体治疗的疗效因子（一）</a:t>
            </a:r>
          </a:p>
        </p:txBody>
      </p:sp>
      <p:sp>
        <p:nvSpPr>
          <p:cNvPr id="3" name="Freeform 5"/>
          <p:cNvSpPr>
            <a:spLocks noEditPoints="1"/>
          </p:cNvSpPr>
          <p:nvPr/>
        </p:nvSpPr>
        <p:spPr bwMode="auto">
          <a:xfrm>
            <a:off x="336449" y="267685"/>
            <a:ext cx="572961" cy="571357"/>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cxnSp>
        <p:nvCxnSpPr>
          <p:cNvPr id="30" name="直接连接符 29"/>
          <p:cNvCxnSpPr/>
          <p:nvPr/>
        </p:nvCxnSpPr>
        <p:spPr>
          <a:xfrm flipH="1">
            <a:off x="7758811" y="4379447"/>
            <a:ext cx="5540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344852" y="5481372"/>
            <a:ext cx="116909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742401" y="4395420"/>
            <a:ext cx="5540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742403" y="3159239"/>
            <a:ext cx="5540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4788943" y="1776949"/>
            <a:ext cx="942917" cy="236824"/>
            <a:chOff x="4470269" y="1661160"/>
            <a:chExt cx="1290451" cy="262890"/>
          </a:xfrm>
        </p:grpSpPr>
        <p:cxnSp>
          <p:nvCxnSpPr>
            <p:cNvPr id="35" name="直接连接符 3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6683223" y="2684450"/>
            <a:ext cx="1089922" cy="947302"/>
            <a:chOff x="6842760" y="2637270"/>
            <a:chExt cx="1203960" cy="1051560"/>
          </a:xfrm>
          <a:solidFill>
            <a:schemeClr val="accent2">
              <a:lumMod val="75000"/>
            </a:schemeClr>
          </a:solidFill>
        </p:grpSpPr>
        <p:sp>
          <p:nvSpPr>
            <p:cNvPr id="38" name="六边形 37"/>
            <p:cNvSpPr/>
            <p:nvPr/>
          </p:nvSpPr>
          <p:spPr>
            <a:xfrm>
              <a:off x="6842760" y="2637270"/>
              <a:ext cx="1203960" cy="1051560"/>
            </a:xfrm>
            <a:prstGeom prst="hexagon">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39" name="文本框 61"/>
            <p:cNvSpPr txBox="1"/>
            <p:nvPr/>
          </p:nvSpPr>
          <p:spPr>
            <a:xfrm>
              <a:off x="7024263" y="2809108"/>
              <a:ext cx="820724" cy="649134"/>
            </a:xfrm>
            <a:prstGeom prst="rect">
              <a:avLst/>
            </a:prstGeom>
            <a:noFill/>
          </p:spPr>
          <p:txBody>
            <a:bodyPr wrap="square" rtlCol="0">
              <a:spAutoFit/>
            </a:bodyPr>
            <a:lstStyle/>
            <a:p>
              <a:pPr algn="ctr"/>
              <a:r>
                <a:rPr lang="en-US" altLang="zh-CN" sz="32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32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0" name="组合 39"/>
          <p:cNvGrpSpPr/>
          <p:nvPr/>
        </p:nvGrpSpPr>
        <p:grpSpPr>
          <a:xfrm>
            <a:off x="5491051" y="2001431"/>
            <a:ext cx="1089922" cy="947303"/>
            <a:chOff x="5525852" y="1879080"/>
            <a:chExt cx="1203960" cy="1051560"/>
          </a:xfrm>
          <a:solidFill>
            <a:schemeClr val="accent2">
              <a:lumMod val="75000"/>
            </a:schemeClr>
          </a:solidFill>
        </p:grpSpPr>
        <p:sp>
          <p:nvSpPr>
            <p:cNvPr id="41" name="六边形 40"/>
            <p:cNvSpPr/>
            <p:nvPr/>
          </p:nvSpPr>
          <p:spPr>
            <a:xfrm>
              <a:off x="5525852" y="1879080"/>
              <a:ext cx="1203960" cy="1051560"/>
            </a:xfrm>
            <a:prstGeom prst="hexagon">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42" name="文本框 64"/>
            <p:cNvSpPr txBox="1"/>
            <p:nvPr/>
          </p:nvSpPr>
          <p:spPr>
            <a:xfrm>
              <a:off x="5686669" y="1989361"/>
              <a:ext cx="882326" cy="758462"/>
            </a:xfrm>
            <a:prstGeom prst="rect">
              <a:avLst/>
            </a:prstGeom>
            <a:noFill/>
          </p:spPr>
          <p:txBody>
            <a:bodyPr wrap="square" rtlCol="0">
              <a:spAutoFit/>
            </a:bodyPr>
            <a:lstStyle/>
            <a:p>
              <a:pPr algn="ctr">
                <a:lnSpc>
                  <a:spcPct val="120000"/>
                </a:lnSpc>
              </a:pPr>
              <a:r>
                <a:rPr lang="en-US" altLang="zh-CN" sz="32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32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3" name="组合 42"/>
          <p:cNvGrpSpPr/>
          <p:nvPr/>
        </p:nvGrpSpPr>
        <p:grpSpPr>
          <a:xfrm>
            <a:off x="6668891" y="3905798"/>
            <a:ext cx="1089922" cy="947303"/>
            <a:chOff x="6842760" y="4008870"/>
            <a:chExt cx="1203960" cy="1051560"/>
          </a:xfrm>
          <a:solidFill>
            <a:schemeClr val="accent2">
              <a:lumMod val="75000"/>
            </a:schemeClr>
          </a:solidFill>
        </p:grpSpPr>
        <p:sp>
          <p:nvSpPr>
            <p:cNvPr id="44" name="六边形 43"/>
            <p:cNvSpPr/>
            <p:nvPr/>
          </p:nvSpPr>
          <p:spPr>
            <a:xfrm>
              <a:off x="6842760" y="4008870"/>
              <a:ext cx="1203960" cy="1051560"/>
            </a:xfrm>
            <a:prstGeom prst="hexagon">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45" name="文本框 67"/>
            <p:cNvSpPr txBox="1"/>
            <p:nvPr/>
          </p:nvSpPr>
          <p:spPr>
            <a:xfrm>
              <a:off x="6981635" y="4119151"/>
              <a:ext cx="926211" cy="758462"/>
            </a:xfrm>
            <a:prstGeom prst="rect">
              <a:avLst/>
            </a:prstGeom>
            <a:noFill/>
          </p:spPr>
          <p:txBody>
            <a:bodyPr wrap="square" rtlCol="0">
              <a:spAutoFit/>
            </a:bodyPr>
            <a:lstStyle/>
            <a:p>
              <a:pPr algn="ctr">
                <a:lnSpc>
                  <a:spcPct val="120000"/>
                </a:lnSpc>
              </a:pPr>
              <a:r>
                <a:rPr lang="en-US" altLang="zh-CN" sz="32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32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6" name="组合 45"/>
          <p:cNvGrpSpPr/>
          <p:nvPr/>
        </p:nvGrpSpPr>
        <p:grpSpPr>
          <a:xfrm>
            <a:off x="4296431" y="3920061"/>
            <a:ext cx="1089922" cy="947303"/>
            <a:chOff x="4206240" y="4008870"/>
            <a:chExt cx="1203960" cy="1051560"/>
          </a:xfrm>
          <a:solidFill>
            <a:schemeClr val="accent2">
              <a:lumMod val="75000"/>
            </a:schemeClr>
          </a:solidFill>
        </p:grpSpPr>
        <p:sp>
          <p:nvSpPr>
            <p:cNvPr id="47" name="六边形 46"/>
            <p:cNvSpPr/>
            <p:nvPr/>
          </p:nvSpPr>
          <p:spPr>
            <a:xfrm>
              <a:off x="4206240" y="4008870"/>
              <a:ext cx="1203960" cy="1051560"/>
            </a:xfrm>
            <a:prstGeom prst="hexagon">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48" name="文本框 70"/>
            <p:cNvSpPr txBox="1"/>
            <p:nvPr/>
          </p:nvSpPr>
          <p:spPr>
            <a:xfrm>
              <a:off x="4397859" y="4119151"/>
              <a:ext cx="820724" cy="758462"/>
            </a:xfrm>
            <a:prstGeom prst="rect">
              <a:avLst/>
            </a:prstGeom>
            <a:noFill/>
          </p:spPr>
          <p:txBody>
            <a:bodyPr wrap="square" rtlCol="0">
              <a:spAutoFit/>
            </a:bodyPr>
            <a:lstStyle/>
            <a:p>
              <a:pPr algn="ctr">
                <a:lnSpc>
                  <a:spcPct val="120000"/>
                </a:lnSpc>
              </a:pPr>
              <a:r>
                <a:rPr lang="en-US" altLang="zh-CN" sz="32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32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9" name="组合 48"/>
          <p:cNvGrpSpPr/>
          <p:nvPr/>
        </p:nvGrpSpPr>
        <p:grpSpPr>
          <a:xfrm>
            <a:off x="4296431" y="2684450"/>
            <a:ext cx="1089922" cy="947302"/>
            <a:chOff x="4206240" y="2637270"/>
            <a:chExt cx="1203960" cy="1051560"/>
          </a:xfrm>
          <a:solidFill>
            <a:schemeClr val="accent2">
              <a:lumMod val="75000"/>
            </a:schemeClr>
          </a:solidFill>
        </p:grpSpPr>
        <p:sp>
          <p:nvSpPr>
            <p:cNvPr id="50" name="六边形 49"/>
            <p:cNvSpPr/>
            <p:nvPr/>
          </p:nvSpPr>
          <p:spPr>
            <a:xfrm>
              <a:off x="4206240" y="2637270"/>
              <a:ext cx="1203960" cy="1051560"/>
            </a:xfrm>
            <a:prstGeom prst="hexagon">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51" name="文本框 73"/>
            <p:cNvSpPr txBox="1"/>
            <p:nvPr/>
          </p:nvSpPr>
          <p:spPr>
            <a:xfrm>
              <a:off x="4387743" y="2809108"/>
              <a:ext cx="820724" cy="649134"/>
            </a:xfrm>
            <a:prstGeom prst="rect">
              <a:avLst/>
            </a:prstGeom>
            <a:noFill/>
          </p:spPr>
          <p:txBody>
            <a:bodyPr wrap="square" rtlCol="0">
              <a:spAutoFit/>
            </a:bodyPr>
            <a:lstStyle/>
            <a:p>
              <a:pPr algn="ctr"/>
              <a:r>
                <a:rPr lang="en-US" altLang="zh-CN" sz="32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32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 name="组合 51"/>
          <p:cNvGrpSpPr/>
          <p:nvPr/>
        </p:nvGrpSpPr>
        <p:grpSpPr>
          <a:xfrm>
            <a:off x="5491051" y="4541833"/>
            <a:ext cx="1089922" cy="947302"/>
            <a:chOff x="5525852" y="4683240"/>
            <a:chExt cx="1203960" cy="1051560"/>
          </a:xfrm>
          <a:solidFill>
            <a:schemeClr val="accent2">
              <a:lumMod val="75000"/>
            </a:schemeClr>
          </a:solidFill>
        </p:grpSpPr>
        <p:sp>
          <p:nvSpPr>
            <p:cNvPr id="53" name="六边形 52"/>
            <p:cNvSpPr/>
            <p:nvPr/>
          </p:nvSpPr>
          <p:spPr>
            <a:xfrm>
              <a:off x="5525852" y="4683240"/>
              <a:ext cx="1203960" cy="1051560"/>
            </a:xfrm>
            <a:prstGeom prst="hexagon">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54" name="文本框 76"/>
            <p:cNvSpPr txBox="1"/>
            <p:nvPr/>
          </p:nvSpPr>
          <p:spPr>
            <a:xfrm>
              <a:off x="5693284" y="4855078"/>
              <a:ext cx="820724" cy="649134"/>
            </a:xfrm>
            <a:prstGeom prst="rect">
              <a:avLst/>
            </a:prstGeom>
            <a:noFill/>
          </p:spPr>
          <p:txBody>
            <a:bodyPr wrap="square" rtlCol="0">
              <a:spAutoFit/>
            </a:bodyPr>
            <a:lstStyle/>
            <a:p>
              <a:pPr algn="ctr"/>
              <a:r>
                <a:rPr lang="en-US" altLang="zh-CN" sz="32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32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5" name="矩形 54"/>
          <p:cNvSpPr/>
          <p:nvPr/>
        </p:nvSpPr>
        <p:spPr>
          <a:xfrm>
            <a:off x="2962675" y="1566600"/>
            <a:ext cx="1790700" cy="574675"/>
          </a:xfrm>
          <a:prstGeom prst="rect">
            <a:avLst/>
          </a:prstGeom>
        </p:spPr>
        <p:txBody>
          <a:bodyPr wrap="none" lIns="82609" tIns="41304" rIns="82609" bIns="41304">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利他思想</a:t>
            </a:r>
          </a:p>
        </p:txBody>
      </p:sp>
      <p:sp>
        <p:nvSpPr>
          <p:cNvPr id="57" name="矩形 56"/>
          <p:cNvSpPr/>
          <p:nvPr/>
        </p:nvSpPr>
        <p:spPr>
          <a:xfrm>
            <a:off x="1474178" y="2788022"/>
            <a:ext cx="2197100" cy="574675"/>
          </a:xfrm>
          <a:prstGeom prst="rect">
            <a:avLst/>
          </a:prstGeom>
        </p:spPr>
        <p:txBody>
          <a:bodyPr wrap="none" lIns="82609" tIns="41304" rIns="82609" bIns="41304">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团体凝聚力</a:t>
            </a:r>
          </a:p>
        </p:txBody>
      </p:sp>
      <p:sp>
        <p:nvSpPr>
          <p:cNvPr id="59" name="矩形 58"/>
          <p:cNvSpPr/>
          <p:nvPr/>
        </p:nvSpPr>
        <p:spPr>
          <a:xfrm>
            <a:off x="2286978" y="4066660"/>
            <a:ext cx="1384300" cy="574675"/>
          </a:xfrm>
          <a:prstGeom prst="rect">
            <a:avLst/>
          </a:prstGeom>
        </p:spPr>
        <p:txBody>
          <a:bodyPr wrap="none" lIns="82609" tIns="41304" rIns="82609" bIns="41304">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普同性</a:t>
            </a:r>
          </a:p>
        </p:txBody>
      </p:sp>
      <p:sp>
        <p:nvSpPr>
          <p:cNvPr id="61" name="矩形 60"/>
          <p:cNvSpPr/>
          <p:nvPr/>
        </p:nvSpPr>
        <p:spPr>
          <a:xfrm>
            <a:off x="8327256" y="2155489"/>
            <a:ext cx="1790700" cy="574675"/>
          </a:xfrm>
          <a:prstGeom prst="rect">
            <a:avLst/>
          </a:prstGeom>
        </p:spPr>
        <p:txBody>
          <a:bodyPr wrap="none" lIns="82609" tIns="41304" rIns="82609" bIns="41304">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人际学习</a:t>
            </a:r>
          </a:p>
        </p:txBody>
      </p:sp>
      <p:sp>
        <p:nvSpPr>
          <p:cNvPr id="63" name="矩形 62"/>
          <p:cNvSpPr/>
          <p:nvPr/>
        </p:nvSpPr>
        <p:spPr>
          <a:xfrm>
            <a:off x="8511066" y="4074386"/>
            <a:ext cx="1790700" cy="574675"/>
          </a:xfrm>
          <a:prstGeom prst="rect">
            <a:avLst/>
          </a:prstGeom>
        </p:spPr>
        <p:txBody>
          <a:bodyPr wrap="none" lIns="82609" tIns="41304" rIns="82609" bIns="41304">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引导指示</a:t>
            </a:r>
          </a:p>
        </p:txBody>
      </p:sp>
      <p:sp>
        <p:nvSpPr>
          <p:cNvPr id="65" name="矩形 64"/>
          <p:cNvSpPr/>
          <p:nvPr/>
        </p:nvSpPr>
        <p:spPr>
          <a:xfrm>
            <a:off x="7632495" y="5194417"/>
            <a:ext cx="1790700" cy="574675"/>
          </a:xfrm>
          <a:prstGeom prst="rect">
            <a:avLst/>
          </a:prstGeom>
        </p:spPr>
        <p:txBody>
          <a:bodyPr wrap="none" lIns="82609" tIns="41304" rIns="82609" bIns="41304">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情绪倾泄</a:t>
            </a:r>
          </a:p>
        </p:txBody>
      </p:sp>
      <p:grpSp>
        <p:nvGrpSpPr>
          <p:cNvPr id="67" name="组合 66"/>
          <p:cNvGrpSpPr/>
          <p:nvPr/>
        </p:nvGrpSpPr>
        <p:grpSpPr>
          <a:xfrm flipH="1">
            <a:off x="7526804" y="2460157"/>
            <a:ext cx="800369" cy="236824"/>
            <a:chOff x="4255294" y="1661160"/>
            <a:chExt cx="1505426" cy="262890"/>
          </a:xfrm>
        </p:grpSpPr>
        <p:cxnSp>
          <p:nvCxnSpPr>
            <p:cNvPr id="68" name="直接连接符 67"/>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5181863" y="3033886"/>
            <a:ext cx="1708314" cy="1434679"/>
            <a:chOff x="5927099" y="3207123"/>
            <a:chExt cx="1887055" cy="1592580"/>
          </a:xfrm>
          <a:solidFill>
            <a:schemeClr val="accent3">
              <a:lumMod val="75000"/>
            </a:schemeClr>
          </a:solidFill>
        </p:grpSpPr>
        <p:sp>
          <p:nvSpPr>
            <p:cNvPr id="71" name="六边形 70"/>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a:latin typeface="Arial" panose="020B0604020202020204" pitchFamily="34" charset="0"/>
                <a:ea typeface="微软雅黑" panose="020B0503020204020204" pitchFamily="34" charset="-122"/>
                <a:cs typeface="Arial" panose="020B0604020202020204" pitchFamily="34" charset="0"/>
              </a:endParaRPr>
            </a:p>
          </p:txBody>
        </p:sp>
        <p:sp>
          <p:nvSpPr>
            <p:cNvPr id="72" name="文本框 1"/>
            <p:cNvSpPr txBox="1"/>
            <p:nvPr/>
          </p:nvSpPr>
          <p:spPr>
            <a:xfrm>
              <a:off x="6291627" y="3451749"/>
              <a:ext cx="1157998" cy="1091872"/>
            </a:xfrm>
            <a:prstGeom prst="rect">
              <a:avLst/>
            </a:prstGeom>
            <a:noFill/>
          </p:spPr>
          <p:txBody>
            <a:bodyPr wrap="square" rtlCol="0">
              <a:spAutoFit/>
            </a:bodyPr>
            <a:lstStyle/>
            <a:p>
              <a:pPr algn="ctr"/>
              <a:r>
                <a:rPr lang="zh-CN" altLang="en-US" sz="2900" b="1" dirty="0">
                  <a:solidFill>
                    <a:schemeClr val="bg1"/>
                  </a:solidFill>
                  <a:latin typeface="微软雅黑" panose="020B0503020204020204" pitchFamily="34" charset="-122"/>
                  <a:ea typeface="微软雅黑" panose="020B0503020204020204" pitchFamily="34" charset="-122"/>
                </a:rPr>
                <a:t>疗效因子</a:t>
              </a:r>
            </a:p>
          </p:txBody>
        </p:sp>
      </p:grpSp>
    </p:spTree>
  </p:cSld>
  <p:clrMapOvr>
    <a:masterClrMapping/>
  </p:clrMapOvr>
  <mc:AlternateContent xmlns:mc="http://schemas.openxmlformats.org/markup-compatibility/2006">
    <mc:Choice xmlns:p14="http://schemas.microsoft.com/office/powerpoint/2010/main" xmlns="" Requires="p14">
      <p:transition spd="slow" p14:dur="2000" advTm="11180"/>
    </mc:Choice>
    <mc:Fallback>
      <p:transition spd="slow" advTm="11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2"/>
                                        </p:tgtEl>
                                        <p:attrNameLst>
                                          <p:attrName>ppt_y</p:attrName>
                                        </p:attrNameLst>
                                      </p:cBhvr>
                                      <p:tavLst>
                                        <p:tav tm="0">
                                          <p:val>
                                            <p:strVal val="#ppt_y"/>
                                          </p:val>
                                        </p:tav>
                                        <p:tav tm="100000">
                                          <p:val>
                                            <p:strVal val="#ppt_y"/>
                                          </p:val>
                                        </p:tav>
                                      </p:tavLst>
                                    </p:anim>
                                    <p:anim calcmode="lin" valueType="num">
                                      <p:cBhvr>
                                        <p:cTn id="15"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2"/>
                                        </p:tgtEl>
                                      </p:cBhvr>
                                    </p:animEffect>
                                  </p:childTnLst>
                                </p:cTn>
                              </p:par>
                            </p:childTnLst>
                          </p:cTn>
                        </p:par>
                        <p:par>
                          <p:cTn id="18" fill="hold">
                            <p:stCondLst>
                              <p:cond delay="1140"/>
                            </p:stCondLst>
                            <p:childTnLst>
                              <p:par>
                                <p:cTn id="19" presetID="23" presetClass="entr" presetSubtype="528"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350" fill="hold"/>
                                        <p:tgtEl>
                                          <p:spTgt spid="70"/>
                                        </p:tgtEl>
                                        <p:attrNameLst>
                                          <p:attrName>ppt_w</p:attrName>
                                        </p:attrNameLst>
                                      </p:cBhvr>
                                      <p:tavLst>
                                        <p:tav tm="0">
                                          <p:val>
                                            <p:fltVal val="0"/>
                                          </p:val>
                                        </p:tav>
                                        <p:tav tm="100000">
                                          <p:val>
                                            <p:strVal val="#ppt_w"/>
                                          </p:val>
                                        </p:tav>
                                      </p:tavLst>
                                    </p:anim>
                                    <p:anim calcmode="lin" valueType="num">
                                      <p:cBhvr>
                                        <p:cTn id="22" dur="350" fill="hold"/>
                                        <p:tgtEl>
                                          <p:spTgt spid="70"/>
                                        </p:tgtEl>
                                        <p:attrNameLst>
                                          <p:attrName>ppt_h</p:attrName>
                                        </p:attrNameLst>
                                      </p:cBhvr>
                                      <p:tavLst>
                                        <p:tav tm="0">
                                          <p:val>
                                            <p:fltVal val="0"/>
                                          </p:val>
                                        </p:tav>
                                        <p:tav tm="100000">
                                          <p:val>
                                            <p:strVal val="#ppt_h"/>
                                          </p:val>
                                        </p:tav>
                                      </p:tavLst>
                                    </p:anim>
                                    <p:anim calcmode="lin" valueType="num">
                                      <p:cBhvr>
                                        <p:cTn id="23" dur="350" fill="hold"/>
                                        <p:tgtEl>
                                          <p:spTgt spid="70"/>
                                        </p:tgtEl>
                                        <p:attrNameLst>
                                          <p:attrName>ppt_x</p:attrName>
                                        </p:attrNameLst>
                                      </p:cBhvr>
                                      <p:tavLst>
                                        <p:tav tm="0">
                                          <p:val>
                                            <p:fltVal val="0.5"/>
                                          </p:val>
                                        </p:tav>
                                        <p:tav tm="100000">
                                          <p:val>
                                            <p:strVal val="#ppt_x"/>
                                          </p:val>
                                        </p:tav>
                                      </p:tavLst>
                                    </p:anim>
                                    <p:anim calcmode="lin" valueType="num">
                                      <p:cBhvr>
                                        <p:cTn id="24" dur="350" fill="hold"/>
                                        <p:tgtEl>
                                          <p:spTgt spid="70"/>
                                        </p:tgtEl>
                                        <p:attrNameLst>
                                          <p:attrName>ppt_y</p:attrName>
                                        </p:attrNameLst>
                                      </p:cBhvr>
                                      <p:tavLst>
                                        <p:tav tm="0">
                                          <p:val>
                                            <p:fltVal val="0.5"/>
                                          </p:val>
                                        </p:tav>
                                        <p:tav tm="100000">
                                          <p:val>
                                            <p:strVal val="#ppt_y"/>
                                          </p:val>
                                        </p:tav>
                                      </p:tavLst>
                                    </p:anim>
                                  </p:childTnLst>
                                </p:cTn>
                              </p:par>
                              <p:par>
                                <p:cTn id="25" presetID="2" presetClass="entr" presetSubtype="1" fill="hold" nodeType="withEffect">
                                  <p:stCondLst>
                                    <p:cond delay="75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250" fill="hold"/>
                                        <p:tgtEl>
                                          <p:spTgt spid="40"/>
                                        </p:tgtEl>
                                        <p:attrNameLst>
                                          <p:attrName>ppt_x</p:attrName>
                                        </p:attrNameLst>
                                      </p:cBhvr>
                                      <p:tavLst>
                                        <p:tav tm="0">
                                          <p:val>
                                            <p:strVal val="#ppt_x"/>
                                          </p:val>
                                        </p:tav>
                                        <p:tav tm="100000">
                                          <p:val>
                                            <p:strVal val="#ppt_x"/>
                                          </p:val>
                                        </p:tav>
                                      </p:tavLst>
                                    </p:anim>
                                    <p:anim calcmode="lin" valueType="num">
                                      <p:cBhvr additive="base">
                                        <p:cTn id="28" dur="250" fill="hold"/>
                                        <p:tgtEl>
                                          <p:spTgt spid="40"/>
                                        </p:tgtEl>
                                        <p:attrNameLst>
                                          <p:attrName>ppt_y</p:attrName>
                                        </p:attrNameLst>
                                      </p:cBhvr>
                                      <p:tavLst>
                                        <p:tav tm="0">
                                          <p:val>
                                            <p:strVal val="0-#ppt_h/2"/>
                                          </p:val>
                                        </p:tav>
                                        <p:tav tm="100000">
                                          <p:val>
                                            <p:strVal val="#ppt_y"/>
                                          </p:val>
                                        </p:tav>
                                      </p:tavLst>
                                    </p:anim>
                                  </p:childTnLst>
                                </p:cTn>
                              </p:par>
                            </p:childTnLst>
                          </p:cTn>
                        </p:par>
                        <p:par>
                          <p:cTn id="29" fill="hold">
                            <p:stCondLst>
                              <p:cond delay="1640"/>
                            </p:stCondLst>
                            <p:childTnLst>
                              <p:par>
                                <p:cTn id="30" presetID="22" presetClass="entr" presetSubtype="2" fill="hold" nodeType="afterEffect">
                                  <p:stCondLst>
                                    <p:cond delay="250"/>
                                  </p:stCondLst>
                                  <p:childTnLst>
                                    <p:set>
                                      <p:cBhvr>
                                        <p:cTn id="31" dur="1" fill="hold">
                                          <p:stCondLst>
                                            <p:cond delay="0"/>
                                          </p:stCondLst>
                                        </p:cTn>
                                        <p:tgtEl>
                                          <p:spTgt spid="34"/>
                                        </p:tgtEl>
                                        <p:attrNameLst>
                                          <p:attrName>style.visibility</p:attrName>
                                        </p:attrNameLst>
                                      </p:cBhvr>
                                      <p:to>
                                        <p:strVal val="visible"/>
                                      </p:to>
                                    </p:set>
                                    <p:animEffect transition="in" filter="wipe(right)">
                                      <p:cBhvr>
                                        <p:cTn id="32" dur="500"/>
                                        <p:tgtEl>
                                          <p:spTgt spid="34"/>
                                        </p:tgtEl>
                                      </p:cBhvr>
                                    </p:animEffect>
                                  </p:childTnLst>
                                </p:cTn>
                              </p:par>
                            </p:childTnLst>
                          </p:cTn>
                        </p:par>
                        <p:par>
                          <p:cTn id="33" fill="hold">
                            <p:stCondLst>
                              <p:cond delay="2390"/>
                            </p:stCondLst>
                            <p:childTnLst>
                              <p:par>
                                <p:cTn id="34" presetID="22" presetClass="entr" presetSubtype="2"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right)">
                                      <p:cBhvr>
                                        <p:cTn id="36" dur="500"/>
                                        <p:tgtEl>
                                          <p:spTgt spid="55"/>
                                        </p:tgtEl>
                                      </p:cBhvr>
                                    </p:animEffect>
                                  </p:childTnLst>
                                </p:cTn>
                              </p:par>
                            </p:childTnLst>
                          </p:cTn>
                        </p:par>
                        <p:par>
                          <p:cTn id="37" fill="hold">
                            <p:stCondLst>
                              <p:cond delay="2890"/>
                            </p:stCondLst>
                            <p:childTnLst>
                              <p:par>
                                <p:cTn id="38" presetID="2" presetClass="entr" presetSubtype="2" fill="hold" nodeType="afterEffect">
                                  <p:stCondLst>
                                    <p:cond delay="25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250" fill="hold"/>
                                        <p:tgtEl>
                                          <p:spTgt spid="37"/>
                                        </p:tgtEl>
                                        <p:attrNameLst>
                                          <p:attrName>ppt_x</p:attrName>
                                        </p:attrNameLst>
                                      </p:cBhvr>
                                      <p:tavLst>
                                        <p:tav tm="0">
                                          <p:val>
                                            <p:strVal val="1+#ppt_w/2"/>
                                          </p:val>
                                        </p:tav>
                                        <p:tav tm="100000">
                                          <p:val>
                                            <p:strVal val="#ppt_x"/>
                                          </p:val>
                                        </p:tav>
                                      </p:tavLst>
                                    </p:anim>
                                    <p:anim calcmode="lin" valueType="num">
                                      <p:cBhvr additive="base">
                                        <p:cTn id="41" dur="250" fill="hold"/>
                                        <p:tgtEl>
                                          <p:spTgt spid="37"/>
                                        </p:tgtEl>
                                        <p:attrNameLst>
                                          <p:attrName>ppt_y</p:attrName>
                                        </p:attrNameLst>
                                      </p:cBhvr>
                                      <p:tavLst>
                                        <p:tav tm="0">
                                          <p:val>
                                            <p:strVal val="#ppt_y"/>
                                          </p:val>
                                        </p:tav>
                                        <p:tav tm="100000">
                                          <p:val>
                                            <p:strVal val="#ppt_y"/>
                                          </p:val>
                                        </p:tav>
                                      </p:tavLst>
                                    </p:anim>
                                  </p:childTnLst>
                                </p:cTn>
                              </p:par>
                            </p:childTnLst>
                          </p:cTn>
                        </p:par>
                        <p:par>
                          <p:cTn id="42" fill="hold">
                            <p:stCondLst>
                              <p:cond delay="3640"/>
                            </p:stCondLst>
                            <p:childTnLst>
                              <p:par>
                                <p:cTn id="43" presetID="22" presetClass="entr" presetSubtype="8"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left)">
                                      <p:cBhvr>
                                        <p:cTn id="45" dur="500"/>
                                        <p:tgtEl>
                                          <p:spTgt spid="67"/>
                                        </p:tgtEl>
                                      </p:cBhvr>
                                    </p:animEffect>
                                  </p:childTnLst>
                                </p:cTn>
                              </p:par>
                            </p:childTnLst>
                          </p:cTn>
                        </p:par>
                        <p:par>
                          <p:cTn id="46" fill="hold">
                            <p:stCondLst>
                              <p:cond delay="4140"/>
                            </p:stCondLst>
                            <p:childTnLst>
                              <p:par>
                                <p:cTn id="47" presetID="22" presetClass="entr" presetSubtype="8"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left)">
                                      <p:cBhvr>
                                        <p:cTn id="49" dur="500"/>
                                        <p:tgtEl>
                                          <p:spTgt spid="61"/>
                                        </p:tgtEl>
                                      </p:cBhvr>
                                    </p:animEffect>
                                  </p:childTnLst>
                                </p:cTn>
                              </p:par>
                            </p:childTnLst>
                          </p:cTn>
                        </p:par>
                        <p:par>
                          <p:cTn id="50" fill="hold">
                            <p:stCondLst>
                              <p:cond delay="4640"/>
                            </p:stCondLst>
                            <p:childTnLst>
                              <p:par>
                                <p:cTn id="51" presetID="2" presetClass="entr" presetSubtype="2" fill="hold" nodeType="afterEffect">
                                  <p:stCondLst>
                                    <p:cond delay="25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250" fill="hold"/>
                                        <p:tgtEl>
                                          <p:spTgt spid="43"/>
                                        </p:tgtEl>
                                        <p:attrNameLst>
                                          <p:attrName>ppt_x</p:attrName>
                                        </p:attrNameLst>
                                      </p:cBhvr>
                                      <p:tavLst>
                                        <p:tav tm="0">
                                          <p:val>
                                            <p:strVal val="1+#ppt_w/2"/>
                                          </p:val>
                                        </p:tav>
                                        <p:tav tm="100000">
                                          <p:val>
                                            <p:strVal val="#ppt_x"/>
                                          </p:val>
                                        </p:tav>
                                      </p:tavLst>
                                    </p:anim>
                                    <p:anim calcmode="lin" valueType="num">
                                      <p:cBhvr additive="base">
                                        <p:cTn id="54" dur="250" fill="hold"/>
                                        <p:tgtEl>
                                          <p:spTgt spid="43"/>
                                        </p:tgtEl>
                                        <p:attrNameLst>
                                          <p:attrName>ppt_y</p:attrName>
                                        </p:attrNameLst>
                                      </p:cBhvr>
                                      <p:tavLst>
                                        <p:tav tm="0">
                                          <p:val>
                                            <p:strVal val="#ppt_y"/>
                                          </p:val>
                                        </p:tav>
                                        <p:tav tm="100000">
                                          <p:val>
                                            <p:strVal val="#ppt_y"/>
                                          </p:val>
                                        </p:tav>
                                      </p:tavLst>
                                    </p:anim>
                                  </p:childTnLst>
                                </p:cTn>
                              </p:par>
                            </p:childTnLst>
                          </p:cTn>
                        </p:par>
                        <p:par>
                          <p:cTn id="55" fill="hold">
                            <p:stCondLst>
                              <p:cond delay="5390"/>
                            </p:stCondLst>
                            <p:childTnLst>
                              <p:par>
                                <p:cTn id="56" presetID="22" presetClass="entr" presetSubtype="8"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par>
                          <p:cTn id="59" fill="hold">
                            <p:stCondLst>
                              <p:cond delay="5890"/>
                            </p:stCondLst>
                            <p:childTnLst>
                              <p:par>
                                <p:cTn id="60" presetID="22" presetClass="entr" presetSubtype="8" fill="hold" grpId="0"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6390"/>
                            </p:stCondLst>
                            <p:childTnLst>
                              <p:par>
                                <p:cTn id="64" presetID="2" presetClass="entr" presetSubtype="4" fill="hold" nodeType="afterEffect">
                                  <p:stCondLst>
                                    <p:cond delay="25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250" fill="hold"/>
                                        <p:tgtEl>
                                          <p:spTgt spid="52"/>
                                        </p:tgtEl>
                                        <p:attrNameLst>
                                          <p:attrName>ppt_x</p:attrName>
                                        </p:attrNameLst>
                                      </p:cBhvr>
                                      <p:tavLst>
                                        <p:tav tm="0">
                                          <p:val>
                                            <p:strVal val="#ppt_x"/>
                                          </p:val>
                                        </p:tav>
                                        <p:tav tm="100000">
                                          <p:val>
                                            <p:strVal val="#ppt_x"/>
                                          </p:val>
                                        </p:tav>
                                      </p:tavLst>
                                    </p:anim>
                                    <p:anim calcmode="lin" valueType="num">
                                      <p:cBhvr additive="base">
                                        <p:cTn id="67" dur="250" fill="hold"/>
                                        <p:tgtEl>
                                          <p:spTgt spid="52"/>
                                        </p:tgtEl>
                                        <p:attrNameLst>
                                          <p:attrName>ppt_y</p:attrName>
                                        </p:attrNameLst>
                                      </p:cBhvr>
                                      <p:tavLst>
                                        <p:tav tm="0">
                                          <p:val>
                                            <p:strVal val="1+#ppt_h/2"/>
                                          </p:val>
                                        </p:tav>
                                        <p:tav tm="100000">
                                          <p:val>
                                            <p:strVal val="#ppt_y"/>
                                          </p:val>
                                        </p:tav>
                                      </p:tavLst>
                                    </p:anim>
                                  </p:childTnLst>
                                </p:cTn>
                              </p:par>
                            </p:childTnLst>
                          </p:cTn>
                        </p:par>
                        <p:par>
                          <p:cTn id="68" fill="hold">
                            <p:stCondLst>
                              <p:cond delay="7140"/>
                            </p:stCondLst>
                            <p:childTnLst>
                              <p:par>
                                <p:cTn id="69" presetID="22" presetClass="entr" presetSubtype="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par>
                          <p:cTn id="72" fill="hold">
                            <p:stCondLst>
                              <p:cond delay="7640"/>
                            </p:stCondLst>
                            <p:childTnLst>
                              <p:par>
                                <p:cTn id="73" presetID="22" presetClass="entr" presetSubtype="8"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left)">
                                      <p:cBhvr>
                                        <p:cTn id="75" dur="500"/>
                                        <p:tgtEl>
                                          <p:spTgt spid="65"/>
                                        </p:tgtEl>
                                      </p:cBhvr>
                                    </p:animEffect>
                                  </p:childTnLst>
                                </p:cTn>
                              </p:par>
                            </p:childTnLst>
                          </p:cTn>
                        </p:par>
                        <p:par>
                          <p:cTn id="76" fill="hold">
                            <p:stCondLst>
                              <p:cond delay="8140"/>
                            </p:stCondLst>
                            <p:childTnLst>
                              <p:par>
                                <p:cTn id="77" presetID="2" presetClass="entr" presetSubtype="8" fill="hold" nodeType="afterEffect">
                                  <p:stCondLst>
                                    <p:cond delay="25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250" fill="hold"/>
                                        <p:tgtEl>
                                          <p:spTgt spid="46"/>
                                        </p:tgtEl>
                                        <p:attrNameLst>
                                          <p:attrName>ppt_x</p:attrName>
                                        </p:attrNameLst>
                                      </p:cBhvr>
                                      <p:tavLst>
                                        <p:tav tm="0">
                                          <p:val>
                                            <p:strVal val="0-#ppt_w/2"/>
                                          </p:val>
                                        </p:tav>
                                        <p:tav tm="100000">
                                          <p:val>
                                            <p:strVal val="#ppt_x"/>
                                          </p:val>
                                        </p:tav>
                                      </p:tavLst>
                                    </p:anim>
                                    <p:anim calcmode="lin" valueType="num">
                                      <p:cBhvr additive="base">
                                        <p:cTn id="80" dur="25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8890"/>
                            </p:stCondLst>
                            <p:childTnLst>
                              <p:par>
                                <p:cTn id="82" presetID="22" presetClass="entr" presetSubtype="2" fill="hold"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right)">
                                      <p:cBhvr>
                                        <p:cTn id="84" dur="250"/>
                                        <p:tgtEl>
                                          <p:spTgt spid="32"/>
                                        </p:tgtEl>
                                      </p:cBhvr>
                                    </p:animEffect>
                                  </p:childTnLst>
                                </p:cTn>
                              </p:par>
                            </p:childTnLst>
                          </p:cTn>
                        </p:par>
                        <p:par>
                          <p:cTn id="85" fill="hold">
                            <p:stCondLst>
                              <p:cond delay="9390"/>
                            </p:stCondLst>
                            <p:childTnLst>
                              <p:par>
                                <p:cTn id="86" presetID="22" presetClass="entr" presetSubtype="2"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wipe(right)">
                                      <p:cBhvr>
                                        <p:cTn id="88" dur="500"/>
                                        <p:tgtEl>
                                          <p:spTgt spid="59"/>
                                        </p:tgtEl>
                                      </p:cBhvr>
                                    </p:animEffect>
                                  </p:childTnLst>
                                </p:cTn>
                              </p:par>
                            </p:childTnLst>
                          </p:cTn>
                        </p:par>
                        <p:par>
                          <p:cTn id="89" fill="hold">
                            <p:stCondLst>
                              <p:cond delay="9890"/>
                            </p:stCondLst>
                            <p:childTnLst>
                              <p:par>
                                <p:cTn id="90" presetID="2" presetClass="entr" presetSubtype="8" fill="hold" nodeType="afterEffect">
                                  <p:stCondLst>
                                    <p:cond delay="250"/>
                                  </p:stCondLst>
                                  <p:childTnLst>
                                    <p:set>
                                      <p:cBhvr>
                                        <p:cTn id="91" dur="1" fill="hold">
                                          <p:stCondLst>
                                            <p:cond delay="0"/>
                                          </p:stCondLst>
                                        </p:cTn>
                                        <p:tgtEl>
                                          <p:spTgt spid="49"/>
                                        </p:tgtEl>
                                        <p:attrNameLst>
                                          <p:attrName>style.visibility</p:attrName>
                                        </p:attrNameLst>
                                      </p:cBhvr>
                                      <p:to>
                                        <p:strVal val="visible"/>
                                      </p:to>
                                    </p:set>
                                    <p:anim calcmode="lin" valueType="num">
                                      <p:cBhvr additive="base">
                                        <p:cTn id="92" dur="250" fill="hold"/>
                                        <p:tgtEl>
                                          <p:spTgt spid="49"/>
                                        </p:tgtEl>
                                        <p:attrNameLst>
                                          <p:attrName>ppt_x</p:attrName>
                                        </p:attrNameLst>
                                      </p:cBhvr>
                                      <p:tavLst>
                                        <p:tav tm="0">
                                          <p:val>
                                            <p:strVal val="0-#ppt_w/2"/>
                                          </p:val>
                                        </p:tav>
                                        <p:tav tm="100000">
                                          <p:val>
                                            <p:strVal val="#ppt_x"/>
                                          </p:val>
                                        </p:tav>
                                      </p:tavLst>
                                    </p:anim>
                                    <p:anim calcmode="lin" valueType="num">
                                      <p:cBhvr additive="base">
                                        <p:cTn id="93" dur="250" fill="hold"/>
                                        <p:tgtEl>
                                          <p:spTgt spid="49"/>
                                        </p:tgtEl>
                                        <p:attrNameLst>
                                          <p:attrName>ppt_y</p:attrName>
                                        </p:attrNameLst>
                                      </p:cBhvr>
                                      <p:tavLst>
                                        <p:tav tm="0">
                                          <p:val>
                                            <p:strVal val="#ppt_y"/>
                                          </p:val>
                                        </p:tav>
                                        <p:tav tm="100000">
                                          <p:val>
                                            <p:strVal val="#ppt_y"/>
                                          </p:val>
                                        </p:tav>
                                      </p:tavLst>
                                    </p:anim>
                                  </p:childTnLst>
                                </p:cTn>
                              </p:par>
                            </p:childTnLst>
                          </p:cTn>
                        </p:par>
                        <p:par>
                          <p:cTn id="94" fill="hold">
                            <p:stCondLst>
                              <p:cond delay="10640"/>
                            </p:stCondLst>
                            <p:childTnLst>
                              <p:par>
                                <p:cTn id="95" presetID="22" presetClass="entr" presetSubtype="2" fill="hold"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right)">
                                      <p:cBhvr>
                                        <p:cTn id="97" dur="250"/>
                                        <p:tgtEl>
                                          <p:spTgt spid="33"/>
                                        </p:tgtEl>
                                      </p:cBhvr>
                                    </p:animEffect>
                                  </p:childTnLst>
                                </p:cTn>
                              </p:par>
                            </p:childTnLst>
                          </p:cTn>
                        </p:par>
                        <p:par>
                          <p:cTn id="98" fill="hold">
                            <p:stCondLst>
                              <p:cond delay="11140"/>
                            </p:stCondLst>
                            <p:childTnLst>
                              <p:par>
                                <p:cTn id="99" presetID="22" presetClass="entr" presetSubtype="2"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right)">
                                      <p:cBhvr>
                                        <p:cTn id="10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5" grpId="0"/>
      <p:bldP spid="57" grpId="0"/>
      <p:bldP spid="59" grpId="0"/>
      <p:bldP spid="61" grpId="0"/>
      <p:bldP spid="63"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268" y="283668"/>
            <a:ext cx="5728970" cy="674370"/>
          </a:xfrm>
          <a:prstGeom prst="rect">
            <a:avLst/>
          </a:prstGeom>
          <a:noFill/>
        </p:spPr>
        <p:txBody>
          <a:bodyPr wrap="none" lIns="121615" tIns="60808" rIns="121615" bIns="60808" rtlCol="0">
            <a:spAutoFit/>
          </a:bodyPr>
          <a:lstStyle/>
          <a:p>
            <a:pPr algn="l" fontAlgn="base">
              <a:spcBef>
                <a:spcPct val="0"/>
              </a:spcBef>
              <a:spcAft>
                <a:spcPct val="0"/>
              </a:spcAft>
              <a:buFont typeface="Arial" panose="020B0604020202020204" pitchFamily="34" charset="0"/>
              <a:buNone/>
            </a:pPr>
            <a:r>
              <a:rPr lang="zh-CN" altLang="en-US" sz="3600" dirty="0">
                <a:solidFill>
                  <a:srgbClr val="333333"/>
                </a:solidFill>
                <a:latin typeface="微软雅黑" panose="020B0503020204020204" pitchFamily="34" charset="-122"/>
                <a:ea typeface="微软雅黑" panose="020B0503020204020204" pitchFamily="34" charset="-122"/>
              </a:rPr>
              <a:t>团体治疗的疗效因子（二）</a:t>
            </a:r>
          </a:p>
        </p:txBody>
      </p:sp>
      <p:sp>
        <p:nvSpPr>
          <p:cNvPr id="3" name="Freeform 5"/>
          <p:cNvSpPr>
            <a:spLocks noEditPoints="1"/>
          </p:cNvSpPr>
          <p:nvPr/>
        </p:nvSpPr>
        <p:spPr bwMode="auto">
          <a:xfrm>
            <a:off x="336449" y="267685"/>
            <a:ext cx="572961" cy="571357"/>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cxnSp>
        <p:nvCxnSpPr>
          <p:cNvPr id="30" name="直接连接符 29"/>
          <p:cNvCxnSpPr/>
          <p:nvPr/>
        </p:nvCxnSpPr>
        <p:spPr>
          <a:xfrm flipH="1">
            <a:off x="7758811" y="4379447"/>
            <a:ext cx="5540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344852" y="5481372"/>
            <a:ext cx="116909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742401" y="4395420"/>
            <a:ext cx="5540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742403" y="3159239"/>
            <a:ext cx="55403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4788943" y="1776949"/>
            <a:ext cx="942917" cy="236824"/>
            <a:chOff x="4470269" y="1661160"/>
            <a:chExt cx="1290451" cy="262890"/>
          </a:xfrm>
        </p:grpSpPr>
        <p:cxnSp>
          <p:nvCxnSpPr>
            <p:cNvPr id="35" name="直接连接符 3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6683223" y="2684450"/>
            <a:ext cx="1089922" cy="947302"/>
            <a:chOff x="6842760" y="2637270"/>
            <a:chExt cx="1203960" cy="1051560"/>
          </a:xfrm>
          <a:solidFill>
            <a:schemeClr val="accent2">
              <a:lumMod val="75000"/>
            </a:schemeClr>
          </a:solidFill>
        </p:grpSpPr>
        <p:sp>
          <p:nvSpPr>
            <p:cNvPr id="38" name="六边形 37"/>
            <p:cNvSpPr/>
            <p:nvPr/>
          </p:nvSpPr>
          <p:spPr>
            <a:xfrm>
              <a:off x="6842760" y="2637270"/>
              <a:ext cx="1203960" cy="1051560"/>
            </a:xfrm>
            <a:prstGeom prst="hexagon">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39" name="文本框 61"/>
            <p:cNvSpPr txBox="1"/>
            <p:nvPr/>
          </p:nvSpPr>
          <p:spPr>
            <a:xfrm>
              <a:off x="7024263" y="2809108"/>
              <a:ext cx="820724" cy="649134"/>
            </a:xfrm>
            <a:prstGeom prst="rect">
              <a:avLst/>
            </a:prstGeom>
            <a:noFill/>
          </p:spPr>
          <p:txBody>
            <a:bodyPr wrap="square" rtlCol="0">
              <a:spAutoFit/>
            </a:bodyPr>
            <a:lstStyle/>
            <a:p>
              <a:pPr algn="ctr"/>
              <a:r>
                <a:rPr lang="en-US" altLang="zh-CN" sz="32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32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0" name="组合 39"/>
          <p:cNvGrpSpPr/>
          <p:nvPr/>
        </p:nvGrpSpPr>
        <p:grpSpPr>
          <a:xfrm>
            <a:off x="5491051" y="2001431"/>
            <a:ext cx="1089922" cy="947303"/>
            <a:chOff x="5525852" y="1879080"/>
            <a:chExt cx="1203960" cy="1051560"/>
          </a:xfrm>
          <a:solidFill>
            <a:schemeClr val="accent2">
              <a:lumMod val="75000"/>
            </a:schemeClr>
          </a:solidFill>
        </p:grpSpPr>
        <p:sp>
          <p:nvSpPr>
            <p:cNvPr id="41" name="六边形 40"/>
            <p:cNvSpPr/>
            <p:nvPr/>
          </p:nvSpPr>
          <p:spPr>
            <a:xfrm>
              <a:off x="5525852" y="1879080"/>
              <a:ext cx="1203960" cy="1051560"/>
            </a:xfrm>
            <a:prstGeom prst="hexagon">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42" name="文本框 64"/>
            <p:cNvSpPr txBox="1"/>
            <p:nvPr/>
          </p:nvSpPr>
          <p:spPr>
            <a:xfrm>
              <a:off x="5686669" y="1989361"/>
              <a:ext cx="882326" cy="758462"/>
            </a:xfrm>
            <a:prstGeom prst="rect">
              <a:avLst/>
            </a:prstGeom>
            <a:noFill/>
          </p:spPr>
          <p:txBody>
            <a:bodyPr wrap="square" rtlCol="0">
              <a:spAutoFit/>
            </a:bodyPr>
            <a:lstStyle/>
            <a:p>
              <a:pPr algn="ctr">
                <a:lnSpc>
                  <a:spcPct val="120000"/>
                </a:lnSpc>
              </a:pPr>
              <a:r>
                <a:rPr lang="en-US" altLang="zh-CN" sz="32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32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3" name="组合 42"/>
          <p:cNvGrpSpPr/>
          <p:nvPr/>
        </p:nvGrpSpPr>
        <p:grpSpPr>
          <a:xfrm>
            <a:off x="6668891" y="3905798"/>
            <a:ext cx="1089922" cy="947303"/>
            <a:chOff x="6842760" y="4008870"/>
            <a:chExt cx="1203960" cy="1051560"/>
          </a:xfrm>
          <a:solidFill>
            <a:schemeClr val="accent2">
              <a:lumMod val="75000"/>
            </a:schemeClr>
          </a:solidFill>
        </p:grpSpPr>
        <p:sp>
          <p:nvSpPr>
            <p:cNvPr id="44" name="六边形 43"/>
            <p:cNvSpPr/>
            <p:nvPr/>
          </p:nvSpPr>
          <p:spPr>
            <a:xfrm>
              <a:off x="6842760" y="4008870"/>
              <a:ext cx="1203960" cy="1051560"/>
            </a:xfrm>
            <a:prstGeom prst="hexagon">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45" name="文本框 67"/>
            <p:cNvSpPr txBox="1"/>
            <p:nvPr/>
          </p:nvSpPr>
          <p:spPr>
            <a:xfrm>
              <a:off x="6981635" y="4119151"/>
              <a:ext cx="926211" cy="758462"/>
            </a:xfrm>
            <a:prstGeom prst="rect">
              <a:avLst/>
            </a:prstGeom>
            <a:noFill/>
          </p:spPr>
          <p:txBody>
            <a:bodyPr wrap="square" rtlCol="0">
              <a:spAutoFit/>
            </a:bodyPr>
            <a:lstStyle/>
            <a:p>
              <a:pPr algn="ctr">
                <a:lnSpc>
                  <a:spcPct val="120000"/>
                </a:lnSpc>
              </a:pPr>
              <a:r>
                <a:rPr lang="en-US" altLang="zh-CN" sz="32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32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6" name="组合 45"/>
          <p:cNvGrpSpPr/>
          <p:nvPr/>
        </p:nvGrpSpPr>
        <p:grpSpPr>
          <a:xfrm>
            <a:off x="4296431" y="3920061"/>
            <a:ext cx="1089922" cy="947303"/>
            <a:chOff x="4206240" y="4008870"/>
            <a:chExt cx="1203960" cy="1051560"/>
          </a:xfrm>
          <a:solidFill>
            <a:schemeClr val="accent2">
              <a:lumMod val="75000"/>
            </a:schemeClr>
          </a:solidFill>
        </p:grpSpPr>
        <p:sp>
          <p:nvSpPr>
            <p:cNvPr id="47" name="六边形 46"/>
            <p:cNvSpPr/>
            <p:nvPr/>
          </p:nvSpPr>
          <p:spPr>
            <a:xfrm>
              <a:off x="4206240" y="4008870"/>
              <a:ext cx="1203960" cy="1051560"/>
            </a:xfrm>
            <a:prstGeom prst="hexagon">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48" name="文本框 70"/>
            <p:cNvSpPr txBox="1"/>
            <p:nvPr/>
          </p:nvSpPr>
          <p:spPr>
            <a:xfrm>
              <a:off x="4397859" y="4119151"/>
              <a:ext cx="820724" cy="758462"/>
            </a:xfrm>
            <a:prstGeom prst="rect">
              <a:avLst/>
            </a:prstGeom>
            <a:noFill/>
          </p:spPr>
          <p:txBody>
            <a:bodyPr wrap="square" rtlCol="0">
              <a:spAutoFit/>
            </a:bodyPr>
            <a:lstStyle/>
            <a:p>
              <a:pPr algn="ctr">
                <a:lnSpc>
                  <a:spcPct val="120000"/>
                </a:lnSpc>
              </a:pPr>
              <a:r>
                <a:rPr lang="en-US" altLang="zh-CN" sz="32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32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9" name="组合 48"/>
          <p:cNvGrpSpPr/>
          <p:nvPr/>
        </p:nvGrpSpPr>
        <p:grpSpPr>
          <a:xfrm>
            <a:off x="4296431" y="2684450"/>
            <a:ext cx="1089922" cy="947302"/>
            <a:chOff x="4206240" y="2637270"/>
            <a:chExt cx="1203960" cy="1051560"/>
          </a:xfrm>
          <a:solidFill>
            <a:schemeClr val="accent2">
              <a:lumMod val="75000"/>
            </a:schemeClr>
          </a:solidFill>
        </p:grpSpPr>
        <p:sp>
          <p:nvSpPr>
            <p:cNvPr id="50" name="六边形 49"/>
            <p:cNvSpPr/>
            <p:nvPr/>
          </p:nvSpPr>
          <p:spPr>
            <a:xfrm>
              <a:off x="4206240" y="2637270"/>
              <a:ext cx="1203960" cy="1051560"/>
            </a:xfrm>
            <a:prstGeom prst="hexagon">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51" name="文本框 73"/>
            <p:cNvSpPr txBox="1"/>
            <p:nvPr/>
          </p:nvSpPr>
          <p:spPr>
            <a:xfrm>
              <a:off x="4387743" y="2809108"/>
              <a:ext cx="820724" cy="649134"/>
            </a:xfrm>
            <a:prstGeom prst="rect">
              <a:avLst/>
            </a:prstGeom>
            <a:noFill/>
          </p:spPr>
          <p:txBody>
            <a:bodyPr wrap="square" rtlCol="0">
              <a:spAutoFit/>
            </a:bodyPr>
            <a:lstStyle/>
            <a:p>
              <a:pPr algn="ctr"/>
              <a:r>
                <a:rPr lang="en-US" altLang="zh-CN" sz="32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32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 name="组合 51"/>
          <p:cNvGrpSpPr/>
          <p:nvPr/>
        </p:nvGrpSpPr>
        <p:grpSpPr>
          <a:xfrm>
            <a:off x="5491051" y="4541833"/>
            <a:ext cx="1089922" cy="947302"/>
            <a:chOff x="5525852" y="4683240"/>
            <a:chExt cx="1203960" cy="1051560"/>
          </a:xfrm>
          <a:solidFill>
            <a:schemeClr val="accent2">
              <a:lumMod val="75000"/>
            </a:schemeClr>
          </a:solidFill>
        </p:grpSpPr>
        <p:sp>
          <p:nvSpPr>
            <p:cNvPr id="53" name="六边形 52"/>
            <p:cNvSpPr/>
            <p:nvPr/>
          </p:nvSpPr>
          <p:spPr>
            <a:xfrm>
              <a:off x="5525852" y="4683240"/>
              <a:ext cx="1203960" cy="1051560"/>
            </a:xfrm>
            <a:prstGeom prst="hexagon">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微软雅黑" panose="020B0503020204020204" pitchFamily="34" charset="-122"/>
                <a:cs typeface="Arial" panose="020B0604020202020204" pitchFamily="34" charset="0"/>
              </a:endParaRPr>
            </a:p>
          </p:txBody>
        </p:sp>
        <p:sp>
          <p:nvSpPr>
            <p:cNvPr id="54" name="文本框 76"/>
            <p:cNvSpPr txBox="1"/>
            <p:nvPr/>
          </p:nvSpPr>
          <p:spPr>
            <a:xfrm>
              <a:off x="5693284" y="4855078"/>
              <a:ext cx="820724" cy="649134"/>
            </a:xfrm>
            <a:prstGeom prst="rect">
              <a:avLst/>
            </a:prstGeom>
            <a:noFill/>
          </p:spPr>
          <p:txBody>
            <a:bodyPr wrap="square" rtlCol="0">
              <a:spAutoFit/>
            </a:bodyPr>
            <a:lstStyle/>
            <a:p>
              <a:pPr algn="ctr"/>
              <a:r>
                <a:rPr lang="en-US" altLang="zh-CN" sz="32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32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5" name="矩形 54"/>
          <p:cNvSpPr/>
          <p:nvPr/>
        </p:nvSpPr>
        <p:spPr>
          <a:xfrm>
            <a:off x="2962675" y="1566600"/>
            <a:ext cx="1790700" cy="574675"/>
          </a:xfrm>
          <a:prstGeom prst="rect">
            <a:avLst/>
          </a:prstGeom>
        </p:spPr>
        <p:txBody>
          <a:bodyPr wrap="none" lIns="82609" tIns="41304" rIns="82609" bIns="41304">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认同模仿</a:t>
            </a:r>
          </a:p>
        </p:txBody>
      </p:sp>
      <p:sp>
        <p:nvSpPr>
          <p:cNvPr id="57" name="矩形 56"/>
          <p:cNvSpPr/>
          <p:nvPr/>
        </p:nvSpPr>
        <p:spPr>
          <a:xfrm>
            <a:off x="1880578" y="2788022"/>
            <a:ext cx="1790700" cy="574675"/>
          </a:xfrm>
          <a:prstGeom prst="rect">
            <a:avLst/>
          </a:prstGeom>
        </p:spPr>
        <p:txBody>
          <a:bodyPr wrap="none" lIns="82609" tIns="41304" rIns="82609" bIns="41304">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家庭重现</a:t>
            </a:r>
          </a:p>
        </p:txBody>
      </p:sp>
      <p:sp>
        <p:nvSpPr>
          <p:cNvPr id="59" name="矩形 58"/>
          <p:cNvSpPr/>
          <p:nvPr/>
        </p:nvSpPr>
        <p:spPr>
          <a:xfrm>
            <a:off x="1880578" y="4066660"/>
            <a:ext cx="1790700" cy="574675"/>
          </a:xfrm>
          <a:prstGeom prst="rect">
            <a:avLst/>
          </a:prstGeom>
        </p:spPr>
        <p:txBody>
          <a:bodyPr wrap="none" lIns="82609" tIns="41304" rIns="82609" bIns="41304">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自我了解</a:t>
            </a:r>
          </a:p>
        </p:txBody>
      </p:sp>
      <p:sp>
        <p:nvSpPr>
          <p:cNvPr id="61" name="矩形 60"/>
          <p:cNvSpPr/>
          <p:nvPr/>
        </p:nvSpPr>
        <p:spPr>
          <a:xfrm>
            <a:off x="8327256" y="2155489"/>
            <a:ext cx="1790700" cy="574675"/>
          </a:xfrm>
          <a:prstGeom prst="rect">
            <a:avLst/>
          </a:prstGeom>
        </p:spPr>
        <p:txBody>
          <a:bodyPr wrap="none" lIns="82609" tIns="41304" rIns="82609" bIns="41304">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希望灌注</a:t>
            </a:r>
          </a:p>
        </p:txBody>
      </p:sp>
      <p:sp>
        <p:nvSpPr>
          <p:cNvPr id="63" name="矩形 62"/>
          <p:cNvSpPr/>
          <p:nvPr/>
        </p:nvSpPr>
        <p:spPr>
          <a:xfrm>
            <a:off x="8511066" y="4074386"/>
            <a:ext cx="1790700" cy="574675"/>
          </a:xfrm>
          <a:prstGeom prst="rect">
            <a:avLst/>
          </a:prstGeom>
        </p:spPr>
        <p:txBody>
          <a:bodyPr wrap="none" lIns="82609" tIns="41304" rIns="82609" bIns="41304">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存在因素</a:t>
            </a:r>
          </a:p>
        </p:txBody>
      </p:sp>
      <p:sp>
        <p:nvSpPr>
          <p:cNvPr id="65" name="矩形 64"/>
          <p:cNvSpPr/>
          <p:nvPr/>
        </p:nvSpPr>
        <p:spPr>
          <a:xfrm>
            <a:off x="7632495" y="5194417"/>
            <a:ext cx="1790700" cy="574675"/>
          </a:xfrm>
          <a:prstGeom prst="rect">
            <a:avLst/>
          </a:prstGeom>
        </p:spPr>
        <p:txBody>
          <a:bodyPr wrap="none" lIns="82609" tIns="41304" rIns="82609" bIns="41304">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人际学习</a:t>
            </a:r>
          </a:p>
        </p:txBody>
      </p:sp>
      <p:grpSp>
        <p:nvGrpSpPr>
          <p:cNvPr id="67" name="组合 66"/>
          <p:cNvGrpSpPr/>
          <p:nvPr/>
        </p:nvGrpSpPr>
        <p:grpSpPr>
          <a:xfrm flipH="1">
            <a:off x="7526804" y="2460157"/>
            <a:ext cx="800369" cy="236824"/>
            <a:chOff x="4255294" y="1661160"/>
            <a:chExt cx="1505426" cy="262890"/>
          </a:xfrm>
        </p:grpSpPr>
        <p:cxnSp>
          <p:nvCxnSpPr>
            <p:cNvPr id="68" name="直接连接符 67"/>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5181863" y="3033886"/>
            <a:ext cx="1708314" cy="1434679"/>
            <a:chOff x="5927099" y="3207123"/>
            <a:chExt cx="1887055" cy="1592580"/>
          </a:xfrm>
          <a:solidFill>
            <a:schemeClr val="accent3">
              <a:lumMod val="75000"/>
            </a:schemeClr>
          </a:solidFill>
        </p:grpSpPr>
        <p:sp>
          <p:nvSpPr>
            <p:cNvPr id="71" name="六边形 70"/>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a:latin typeface="Arial" panose="020B0604020202020204" pitchFamily="34" charset="0"/>
                <a:ea typeface="微软雅黑" panose="020B0503020204020204" pitchFamily="34" charset="-122"/>
                <a:cs typeface="Arial" panose="020B0604020202020204" pitchFamily="34" charset="0"/>
              </a:endParaRPr>
            </a:p>
          </p:txBody>
        </p:sp>
        <p:sp>
          <p:nvSpPr>
            <p:cNvPr id="72" name="文本框 1"/>
            <p:cNvSpPr txBox="1"/>
            <p:nvPr/>
          </p:nvSpPr>
          <p:spPr>
            <a:xfrm>
              <a:off x="6291627" y="3451749"/>
              <a:ext cx="1157998" cy="1091872"/>
            </a:xfrm>
            <a:prstGeom prst="rect">
              <a:avLst/>
            </a:prstGeom>
            <a:noFill/>
          </p:spPr>
          <p:txBody>
            <a:bodyPr wrap="square" rtlCol="0">
              <a:spAutoFit/>
            </a:bodyPr>
            <a:lstStyle/>
            <a:p>
              <a:pPr algn="ctr"/>
              <a:r>
                <a:rPr lang="zh-CN" altLang="en-US" sz="2900" b="1" dirty="0">
                  <a:solidFill>
                    <a:schemeClr val="bg1"/>
                  </a:solidFill>
                  <a:latin typeface="微软雅黑" panose="020B0503020204020204" pitchFamily="34" charset="-122"/>
                  <a:ea typeface="微软雅黑" panose="020B0503020204020204" pitchFamily="34" charset="-122"/>
                </a:rPr>
                <a:t>疗效因子</a:t>
              </a:r>
            </a:p>
          </p:txBody>
        </p:sp>
      </p:grpSp>
    </p:spTree>
  </p:cSld>
  <p:clrMapOvr>
    <a:masterClrMapping/>
  </p:clrMapOvr>
  <mc:AlternateContent xmlns:mc="http://schemas.openxmlformats.org/markup-compatibility/2006">
    <mc:Choice xmlns:p14="http://schemas.microsoft.com/office/powerpoint/2010/main" xmlns="" Requires="p14">
      <p:transition spd="slow" p14:dur="2000" advTm="11180"/>
    </mc:Choice>
    <mc:Fallback>
      <p:transition spd="slow" advTm="11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2"/>
                                        </p:tgtEl>
                                        <p:attrNameLst>
                                          <p:attrName>ppt_y</p:attrName>
                                        </p:attrNameLst>
                                      </p:cBhvr>
                                      <p:tavLst>
                                        <p:tav tm="0">
                                          <p:val>
                                            <p:strVal val="#ppt_y"/>
                                          </p:val>
                                        </p:tav>
                                        <p:tav tm="100000">
                                          <p:val>
                                            <p:strVal val="#ppt_y"/>
                                          </p:val>
                                        </p:tav>
                                      </p:tavLst>
                                    </p:anim>
                                    <p:anim calcmode="lin" valueType="num">
                                      <p:cBhvr>
                                        <p:cTn id="15"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2"/>
                                        </p:tgtEl>
                                      </p:cBhvr>
                                    </p:animEffect>
                                  </p:childTnLst>
                                </p:cTn>
                              </p:par>
                            </p:childTnLst>
                          </p:cTn>
                        </p:par>
                        <p:par>
                          <p:cTn id="18" fill="hold">
                            <p:stCondLst>
                              <p:cond delay="1140"/>
                            </p:stCondLst>
                            <p:childTnLst>
                              <p:par>
                                <p:cTn id="19" presetID="23" presetClass="entr" presetSubtype="528"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350" fill="hold"/>
                                        <p:tgtEl>
                                          <p:spTgt spid="70"/>
                                        </p:tgtEl>
                                        <p:attrNameLst>
                                          <p:attrName>ppt_w</p:attrName>
                                        </p:attrNameLst>
                                      </p:cBhvr>
                                      <p:tavLst>
                                        <p:tav tm="0">
                                          <p:val>
                                            <p:fltVal val="0"/>
                                          </p:val>
                                        </p:tav>
                                        <p:tav tm="100000">
                                          <p:val>
                                            <p:strVal val="#ppt_w"/>
                                          </p:val>
                                        </p:tav>
                                      </p:tavLst>
                                    </p:anim>
                                    <p:anim calcmode="lin" valueType="num">
                                      <p:cBhvr>
                                        <p:cTn id="22" dur="350" fill="hold"/>
                                        <p:tgtEl>
                                          <p:spTgt spid="70"/>
                                        </p:tgtEl>
                                        <p:attrNameLst>
                                          <p:attrName>ppt_h</p:attrName>
                                        </p:attrNameLst>
                                      </p:cBhvr>
                                      <p:tavLst>
                                        <p:tav tm="0">
                                          <p:val>
                                            <p:fltVal val="0"/>
                                          </p:val>
                                        </p:tav>
                                        <p:tav tm="100000">
                                          <p:val>
                                            <p:strVal val="#ppt_h"/>
                                          </p:val>
                                        </p:tav>
                                      </p:tavLst>
                                    </p:anim>
                                    <p:anim calcmode="lin" valueType="num">
                                      <p:cBhvr>
                                        <p:cTn id="23" dur="350" fill="hold"/>
                                        <p:tgtEl>
                                          <p:spTgt spid="70"/>
                                        </p:tgtEl>
                                        <p:attrNameLst>
                                          <p:attrName>ppt_x</p:attrName>
                                        </p:attrNameLst>
                                      </p:cBhvr>
                                      <p:tavLst>
                                        <p:tav tm="0">
                                          <p:val>
                                            <p:fltVal val="0.5"/>
                                          </p:val>
                                        </p:tav>
                                        <p:tav tm="100000">
                                          <p:val>
                                            <p:strVal val="#ppt_x"/>
                                          </p:val>
                                        </p:tav>
                                      </p:tavLst>
                                    </p:anim>
                                    <p:anim calcmode="lin" valueType="num">
                                      <p:cBhvr>
                                        <p:cTn id="24" dur="350" fill="hold"/>
                                        <p:tgtEl>
                                          <p:spTgt spid="70"/>
                                        </p:tgtEl>
                                        <p:attrNameLst>
                                          <p:attrName>ppt_y</p:attrName>
                                        </p:attrNameLst>
                                      </p:cBhvr>
                                      <p:tavLst>
                                        <p:tav tm="0">
                                          <p:val>
                                            <p:fltVal val="0.5"/>
                                          </p:val>
                                        </p:tav>
                                        <p:tav tm="100000">
                                          <p:val>
                                            <p:strVal val="#ppt_y"/>
                                          </p:val>
                                        </p:tav>
                                      </p:tavLst>
                                    </p:anim>
                                  </p:childTnLst>
                                </p:cTn>
                              </p:par>
                              <p:par>
                                <p:cTn id="25" presetID="2" presetClass="entr" presetSubtype="1" fill="hold" nodeType="withEffect">
                                  <p:stCondLst>
                                    <p:cond delay="75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250" fill="hold"/>
                                        <p:tgtEl>
                                          <p:spTgt spid="40"/>
                                        </p:tgtEl>
                                        <p:attrNameLst>
                                          <p:attrName>ppt_x</p:attrName>
                                        </p:attrNameLst>
                                      </p:cBhvr>
                                      <p:tavLst>
                                        <p:tav tm="0">
                                          <p:val>
                                            <p:strVal val="#ppt_x"/>
                                          </p:val>
                                        </p:tav>
                                        <p:tav tm="100000">
                                          <p:val>
                                            <p:strVal val="#ppt_x"/>
                                          </p:val>
                                        </p:tav>
                                      </p:tavLst>
                                    </p:anim>
                                    <p:anim calcmode="lin" valueType="num">
                                      <p:cBhvr additive="base">
                                        <p:cTn id="28" dur="250" fill="hold"/>
                                        <p:tgtEl>
                                          <p:spTgt spid="40"/>
                                        </p:tgtEl>
                                        <p:attrNameLst>
                                          <p:attrName>ppt_y</p:attrName>
                                        </p:attrNameLst>
                                      </p:cBhvr>
                                      <p:tavLst>
                                        <p:tav tm="0">
                                          <p:val>
                                            <p:strVal val="0-#ppt_h/2"/>
                                          </p:val>
                                        </p:tav>
                                        <p:tav tm="100000">
                                          <p:val>
                                            <p:strVal val="#ppt_y"/>
                                          </p:val>
                                        </p:tav>
                                      </p:tavLst>
                                    </p:anim>
                                  </p:childTnLst>
                                </p:cTn>
                              </p:par>
                            </p:childTnLst>
                          </p:cTn>
                        </p:par>
                        <p:par>
                          <p:cTn id="29" fill="hold">
                            <p:stCondLst>
                              <p:cond delay="1640"/>
                            </p:stCondLst>
                            <p:childTnLst>
                              <p:par>
                                <p:cTn id="30" presetID="22" presetClass="entr" presetSubtype="2" fill="hold" nodeType="afterEffect">
                                  <p:stCondLst>
                                    <p:cond delay="250"/>
                                  </p:stCondLst>
                                  <p:childTnLst>
                                    <p:set>
                                      <p:cBhvr>
                                        <p:cTn id="31" dur="1" fill="hold">
                                          <p:stCondLst>
                                            <p:cond delay="0"/>
                                          </p:stCondLst>
                                        </p:cTn>
                                        <p:tgtEl>
                                          <p:spTgt spid="34"/>
                                        </p:tgtEl>
                                        <p:attrNameLst>
                                          <p:attrName>style.visibility</p:attrName>
                                        </p:attrNameLst>
                                      </p:cBhvr>
                                      <p:to>
                                        <p:strVal val="visible"/>
                                      </p:to>
                                    </p:set>
                                    <p:animEffect transition="in" filter="wipe(right)">
                                      <p:cBhvr>
                                        <p:cTn id="32" dur="500"/>
                                        <p:tgtEl>
                                          <p:spTgt spid="34"/>
                                        </p:tgtEl>
                                      </p:cBhvr>
                                    </p:animEffect>
                                  </p:childTnLst>
                                </p:cTn>
                              </p:par>
                            </p:childTnLst>
                          </p:cTn>
                        </p:par>
                        <p:par>
                          <p:cTn id="33" fill="hold">
                            <p:stCondLst>
                              <p:cond delay="2390"/>
                            </p:stCondLst>
                            <p:childTnLst>
                              <p:par>
                                <p:cTn id="34" presetID="22" presetClass="entr" presetSubtype="2"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right)">
                                      <p:cBhvr>
                                        <p:cTn id="36" dur="500"/>
                                        <p:tgtEl>
                                          <p:spTgt spid="55"/>
                                        </p:tgtEl>
                                      </p:cBhvr>
                                    </p:animEffect>
                                  </p:childTnLst>
                                </p:cTn>
                              </p:par>
                            </p:childTnLst>
                          </p:cTn>
                        </p:par>
                        <p:par>
                          <p:cTn id="37" fill="hold">
                            <p:stCondLst>
                              <p:cond delay="2890"/>
                            </p:stCondLst>
                            <p:childTnLst>
                              <p:par>
                                <p:cTn id="38" presetID="2" presetClass="entr" presetSubtype="2" fill="hold" nodeType="afterEffect">
                                  <p:stCondLst>
                                    <p:cond delay="25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250" fill="hold"/>
                                        <p:tgtEl>
                                          <p:spTgt spid="37"/>
                                        </p:tgtEl>
                                        <p:attrNameLst>
                                          <p:attrName>ppt_x</p:attrName>
                                        </p:attrNameLst>
                                      </p:cBhvr>
                                      <p:tavLst>
                                        <p:tav tm="0">
                                          <p:val>
                                            <p:strVal val="1+#ppt_w/2"/>
                                          </p:val>
                                        </p:tav>
                                        <p:tav tm="100000">
                                          <p:val>
                                            <p:strVal val="#ppt_x"/>
                                          </p:val>
                                        </p:tav>
                                      </p:tavLst>
                                    </p:anim>
                                    <p:anim calcmode="lin" valueType="num">
                                      <p:cBhvr additive="base">
                                        <p:cTn id="41" dur="250" fill="hold"/>
                                        <p:tgtEl>
                                          <p:spTgt spid="37"/>
                                        </p:tgtEl>
                                        <p:attrNameLst>
                                          <p:attrName>ppt_y</p:attrName>
                                        </p:attrNameLst>
                                      </p:cBhvr>
                                      <p:tavLst>
                                        <p:tav tm="0">
                                          <p:val>
                                            <p:strVal val="#ppt_y"/>
                                          </p:val>
                                        </p:tav>
                                        <p:tav tm="100000">
                                          <p:val>
                                            <p:strVal val="#ppt_y"/>
                                          </p:val>
                                        </p:tav>
                                      </p:tavLst>
                                    </p:anim>
                                  </p:childTnLst>
                                </p:cTn>
                              </p:par>
                            </p:childTnLst>
                          </p:cTn>
                        </p:par>
                        <p:par>
                          <p:cTn id="42" fill="hold">
                            <p:stCondLst>
                              <p:cond delay="3640"/>
                            </p:stCondLst>
                            <p:childTnLst>
                              <p:par>
                                <p:cTn id="43" presetID="22" presetClass="entr" presetSubtype="8"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left)">
                                      <p:cBhvr>
                                        <p:cTn id="45" dur="500"/>
                                        <p:tgtEl>
                                          <p:spTgt spid="67"/>
                                        </p:tgtEl>
                                      </p:cBhvr>
                                    </p:animEffect>
                                  </p:childTnLst>
                                </p:cTn>
                              </p:par>
                            </p:childTnLst>
                          </p:cTn>
                        </p:par>
                        <p:par>
                          <p:cTn id="46" fill="hold">
                            <p:stCondLst>
                              <p:cond delay="4140"/>
                            </p:stCondLst>
                            <p:childTnLst>
                              <p:par>
                                <p:cTn id="47" presetID="22" presetClass="entr" presetSubtype="8"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left)">
                                      <p:cBhvr>
                                        <p:cTn id="49" dur="500"/>
                                        <p:tgtEl>
                                          <p:spTgt spid="61"/>
                                        </p:tgtEl>
                                      </p:cBhvr>
                                    </p:animEffect>
                                  </p:childTnLst>
                                </p:cTn>
                              </p:par>
                            </p:childTnLst>
                          </p:cTn>
                        </p:par>
                        <p:par>
                          <p:cTn id="50" fill="hold">
                            <p:stCondLst>
                              <p:cond delay="4640"/>
                            </p:stCondLst>
                            <p:childTnLst>
                              <p:par>
                                <p:cTn id="51" presetID="2" presetClass="entr" presetSubtype="2" fill="hold" nodeType="afterEffect">
                                  <p:stCondLst>
                                    <p:cond delay="25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250" fill="hold"/>
                                        <p:tgtEl>
                                          <p:spTgt spid="43"/>
                                        </p:tgtEl>
                                        <p:attrNameLst>
                                          <p:attrName>ppt_x</p:attrName>
                                        </p:attrNameLst>
                                      </p:cBhvr>
                                      <p:tavLst>
                                        <p:tav tm="0">
                                          <p:val>
                                            <p:strVal val="1+#ppt_w/2"/>
                                          </p:val>
                                        </p:tav>
                                        <p:tav tm="100000">
                                          <p:val>
                                            <p:strVal val="#ppt_x"/>
                                          </p:val>
                                        </p:tav>
                                      </p:tavLst>
                                    </p:anim>
                                    <p:anim calcmode="lin" valueType="num">
                                      <p:cBhvr additive="base">
                                        <p:cTn id="54" dur="250" fill="hold"/>
                                        <p:tgtEl>
                                          <p:spTgt spid="43"/>
                                        </p:tgtEl>
                                        <p:attrNameLst>
                                          <p:attrName>ppt_y</p:attrName>
                                        </p:attrNameLst>
                                      </p:cBhvr>
                                      <p:tavLst>
                                        <p:tav tm="0">
                                          <p:val>
                                            <p:strVal val="#ppt_y"/>
                                          </p:val>
                                        </p:tav>
                                        <p:tav tm="100000">
                                          <p:val>
                                            <p:strVal val="#ppt_y"/>
                                          </p:val>
                                        </p:tav>
                                      </p:tavLst>
                                    </p:anim>
                                  </p:childTnLst>
                                </p:cTn>
                              </p:par>
                            </p:childTnLst>
                          </p:cTn>
                        </p:par>
                        <p:par>
                          <p:cTn id="55" fill="hold">
                            <p:stCondLst>
                              <p:cond delay="5390"/>
                            </p:stCondLst>
                            <p:childTnLst>
                              <p:par>
                                <p:cTn id="56" presetID="22" presetClass="entr" presetSubtype="8"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par>
                          <p:cTn id="59" fill="hold">
                            <p:stCondLst>
                              <p:cond delay="5890"/>
                            </p:stCondLst>
                            <p:childTnLst>
                              <p:par>
                                <p:cTn id="60" presetID="22" presetClass="entr" presetSubtype="8" fill="hold" grpId="0"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6390"/>
                            </p:stCondLst>
                            <p:childTnLst>
                              <p:par>
                                <p:cTn id="64" presetID="2" presetClass="entr" presetSubtype="4" fill="hold" nodeType="afterEffect">
                                  <p:stCondLst>
                                    <p:cond delay="25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250" fill="hold"/>
                                        <p:tgtEl>
                                          <p:spTgt spid="52"/>
                                        </p:tgtEl>
                                        <p:attrNameLst>
                                          <p:attrName>ppt_x</p:attrName>
                                        </p:attrNameLst>
                                      </p:cBhvr>
                                      <p:tavLst>
                                        <p:tav tm="0">
                                          <p:val>
                                            <p:strVal val="#ppt_x"/>
                                          </p:val>
                                        </p:tav>
                                        <p:tav tm="100000">
                                          <p:val>
                                            <p:strVal val="#ppt_x"/>
                                          </p:val>
                                        </p:tav>
                                      </p:tavLst>
                                    </p:anim>
                                    <p:anim calcmode="lin" valueType="num">
                                      <p:cBhvr additive="base">
                                        <p:cTn id="67" dur="250" fill="hold"/>
                                        <p:tgtEl>
                                          <p:spTgt spid="52"/>
                                        </p:tgtEl>
                                        <p:attrNameLst>
                                          <p:attrName>ppt_y</p:attrName>
                                        </p:attrNameLst>
                                      </p:cBhvr>
                                      <p:tavLst>
                                        <p:tav tm="0">
                                          <p:val>
                                            <p:strVal val="1+#ppt_h/2"/>
                                          </p:val>
                                        </p:tav>
                                        <p:tav tm="100000">
                                          <p:val>
                                            <p:strVal val="#ppt_y"/>
                                          </p:val>
                                        </p:tav>
                                      </p:tavLst>
                                    </p:anim>
                                  </p:childTnLst>
                                </p:cTn>
                              </p:par>
                            </p:childTnLst>
                          </p:cTn>
                        </p:par>
                        <p:par>
                          <p:cTn id="68" fill="hold">
                            <p:stCondLst>
                              <p:cond delay="7140"/>
                            </p:stCondLst>
                            <p:childTnLst>
                              <p:par>
                                <p:cTn id="69" presetID="22" presetClass="entr" presetSubtype="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par>
                          <p:cTn id="72" fill="hold">
                            <p:stCondLst>
                              <p:cond delay="7640"/>
                            </p:stCondLst>
                            <p:childTnLst>
                              <p:par>
                                <p:cTn id="73" presetID="22" presetClass="entr" presetSubtype="8"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left)">
                                      <p:cBhvr>
                                        <p:cTn id="75" dur="500"/>
                                        <p:tgtEl>
                                          <p:spTgt spid="65"/>
                                        </p:tgtEl>
                                      </p:cBhvr>
                                    </p:animEffect>
                                  </p:childTnLst>
                                </p:cTn>
                              </p:par>
                            </p:childTnLst>
                          </p:cTn>
                        </p:par>
                        <p:par>
                          <p:cTn id="76" fill="hold">
                            <p:stCondLst>
                              <p:cond delay="8140"/>
                            </p:stCondLst>
                            <p:childTnLst>
                              <p:par>
                                <p:cTn id="77" presetID="2" presetClass="entr" presetSubtype="8" fill="hold" nodeType="afterEffect">
                                  <p:stCondLst>
                                    <p:cond delay="25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250" fill="hold"/>
                                        <p:tgtEl>
                                          <p:spTgt spid="46"/>
                                        </p:tgtEl>
                                        <p:attrNameLst>
                                          <p:attrName>ppt_x</p:attrName>
                                        </p:attrNameLst>
                                      </p:cBhvr>
                                      <p:tavLst>
                                        <p:tav tm="0">
                                          <p:val>
                                            <p:strVal val="0-#ppt_w/2"/>
                                          </p:val>
                                        </p:tav>
                                        <p:tav tm="100000">
                                          <p:val>
                                            <p:strVal val="#ppt_x"/>
                                          </p:val>
                                        </p:tav>
                                      </p:tavLst>
                                    </p:anim>
                                    <p:anim calcmode="lin" valueType="num">
                                      <p:cBhvr additive="base">
                                        <p:cTn id="80" dur="25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8890"/>
                            </p:stCondLst>
                            <p:childTnLst>
                              <p:par>
                                <p:cTn id="82" presetID="22" presetClass="entr" presetSubtype="2" fill="hold"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right)">
                                      <p:cBhvr>
                                        <p:cTn id="84" dur="250"/>
                                        <p:tgtEl>
                                          <p:spTgt spid="32"/>
                                        </p:tgtEl>
                                      </p:cBhvr>
                                    </p:animEffect>
                                  </p:childTnLst>
                                </p:cTn>
                              </p:par>
                            </p:childTnLst>
                          </p:cTn>
                        </p:par>
                        <p:par>
                          <p:cTn id="85" fill="hold">
                            <p:stCondLst>
                              <p:cond delay="9390"/>
                            </p:stCondLst>
                            <p:childTnLst>
                              <p:par>
                                <p:cTn id="86" presetID="22" presetClass="entr" presetSubtype="2"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wipe(right)">
                                      <p:cBhvr>
                                        <p:cTn id="88" dur="500"/>
                                        <p:tgtEl>
                                          <p:spTgt spid="59"/>
                                        </p:tgtEl>
                                      </p:cBhvr>
                                    </p:animEffect>
                                  </p:childTnLst>
                                </p:cTn>
                              </p:par>
                            </p:childTnLst>
                          </p:cTn>
                        </p:par>
                        <p:par>
                          <p:cTn id="89" fill="hold">
                            <p:stCondLst>
                              <p:cond delay="9890"/>
                            </p:stCondLst>
                            <p:childTnLst>
                              <p:par>
                                <p:cTn id="90" presetID="2" presetClass="entr" presetSubtype="8" fill="hold" nodeType="afterEffect">
                                  <p:stCondLst>
                                    <p:cond delay="250"/>
                                  </p:stCondLst>
                                  <p:childTnLst>
                                    <p:set>
                                      <p:cBhvr>
                                        <p:cTn id="91" dur="1" fill="hold">
                                          <p:stCondLst>
                                            <p:cond delay="0"/>
                                          </p:stCondLst>
                                        </p:cTn>
                                        <p:tgtEl>
                                          <p:spTgt spid="49"/>
                                        </p:tgtEl>
                                        <p:attrNameLst>
                                          <p:attrName>style.visibility</p:attrName>
                                        </p:attrNameLst>
                                      </p:cBhvr>
                                      <p:to>
                                        <p:strVal val="visible"/>
                                      </p:to>
                                    </p:set>
                                    <p:anim calcmode="lin" valueType="num">
                                      <p:cBhvr additive="base">
                                        <p:cTn id="92" dur="250" fill="hold"/>
                                        <p:tgtEl>
                                          <p:spTgt spid="49"/>
                                        </p:tgtEl>
                                        <p:attrNameLst>
                                          <p:attrName>ppt_x</p:attrName>
                                        </p:attrNameLst>
                                      </p:cBhvr>
                                      <p:tavLst>
                                        <p:tav tm="0">
                                          <p:val>
                                            <p:strVal val="0-#ppt_w/2"/>
                                          </p:val>
                                        </p:tav>
                                        <p:tav tm="100000">
                                          <p:val>
                                            <p:strVal val="#ppt_x"/>
                                          </p:val>
                                        </p:tav>
                                      </p:tavLst>
                                    </p:anim>
                                    <p:anim calcmode="lin" valueType="num">
                                      <p:cBhvr additive="base">
                                        <p:cTn id="93" dur="250" fill="hold"/>
                                        <p:tgtEl>
                                          <p:spTgt spid="49"/>
                                        </p:tgtEl>
                                        <p:attrNameLst>
                                          <p:attrName>ppt_y</p:attrName>
                                        </p:attrNameLst>
                                      </p:cBhvr>
                                      <p:tavLst>
                                        <p:tav tm="0">
                                          <p:val>
                                            <p:strVal val="#ppt_y"/>
                                          </p:val>
                                        </p:tav>
                                        <p:tav tm="100000">
                                          <p:val>
                                            <p:strVal val="#ppt_y"/>
                                          </p:val>
                                        </p:tav>
                                      </p:tavLst>
                                    </p:anim>
                                  </p:childTnLst>
                                </p:cTn>
                              </p:par>
                            </p:childTnLst>
                          </p:cTn>
                        </p:par>
                        <p:par>
                          <p:cTn id="94" fill="hold">
                            <p:stCondLst>
                              <p:cond delay="10640"/>
                            </p:stCondLst>
                            <p:childTnLst>
                              <p:par>
                                <p:cTn id="95" presetID="22" presetClass="entr" presetSubtype="2" fill="hold"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right)">
                                      <p:cBhvr>
                                        <p:cTn id="97" dur="250"/>
                                        <p:tgtEl>
                                          <p:spTgt spid="33"/>
                                        </p:tgtEl>
                                      </p:cBhvr>
                                    </p:animEffect>
                                  </p:childTnLst>
                                </p:cTn>
                              </p:par>
                            </p:childTnLst>
                          </p:cTn>
                        </p:par>
                        <p:par>
                          <p:cTn id="98" fill="hold">
                            <p:stCondLst>
                              <p:cond delay="11140"/>
                            </p:stCondLst>
                            <p:childTnLst>
                              <p:par>
                                <p:cTn id="99" presetID="22" presetClass="entr" presetSubtype="2"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right)">
                                      <p:cBhvr>
                                        <p:cTn id="10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55" grpId="0"/>
      <p:bldP spid="57" grpId="0"/>
      <p:bldP spid="59" grpId="0"/>
      <p:bldP spid="61" grpId="0"/>
      <p:bldP spid="63"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268" y="283668"/>
            <a:ext cx="4357370" cy="674370"/>
          </a:xfrm>
          <a:prstGeom prst="rect">
            <a:avLst/>
          </a:prstGeom>
          <a:noFill/>
        </p:spPr>
        <p:txBody>
          <a:bodyPr wrap="none" lIns="121615" tIns="60808" rIns="121615" bIns="60808" rtlCol="0">
            <a:spAutoFit/>
          </a:bodyPr>
          <a:lstStyle/>
          <a:p>
            <a:pPr algn="l" fontAlgn="base">
              <a:spcBef>
                <a:spcPct val="0"/>
              </a:spcBef>
              <a:spcAft>
                <a:spcPct val="0"/>
              </a:spcAft>
              <a:buFont typeface="Arial" panose="020B0604020202020204" pitchFamily="34" charset="0"/>
              <a:buNone/>
            </a:pPr>
            <a:r>
              <a:rPr lang="zh-CN" altLang="en-US" sz="3600" dirty="0">
                <a:solidFill>
                  <a:srgbClr val="333333"/>
                </a:solidFill>
                <a:latin typeface="微软雅黑" panose="020B0503020204020204" pitchFamily="34" charset="-122"/>
                <a:ea typeface="微软雅黑" panose="020B0503020204020204" pitchFamily="34" charset="-122"/>
                <a:sym typeface="+mn-ea"/>
              </a:rPr>
              <a:t>参加团体治疗的条件</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49" y="267685"/>
            <a:ext cx="572961" cy="571357"/>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sp>
        <p:nvSpPr>
          <p:cNvPr id="22" name="等腰三角形 21"/>
          <p:cNvSpPr>
            <a:spLocks noChangeAspect="1" noChangeArrowheads="1"/>
          </p:cNvSpPr>
          <p:nvPr/>
        </p:nvSpPr>
        <p:spPr bwMode="auto">
          <a:xfrm rot="5400000" flipV="1">
            <a:off x="7297179" y="2427411"/>
            <a:ext cx="237764" cy="206252"/>
          </a:xfrm>
          <a:prstGeom prst="triangle">
            <a:avLst>
              <a:gd name="adj" fmla="val 50000"/>
            </a:avLst>
          </a:prstGeom>
          <a:solidFill>
            <a:schemeClr val="accent1"/>
          </a:solidFill>
          <a:ln>
            <a:noFill/>
          </a:ln>
        </p:spPr>
        <p:txBody>
          <a:bodyPr lIns="91202" tIns="45602" rIns="91202" bIns="45602"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sym typeface="微软雅黑" panose="020B0503020204020204" pitchFamily="34" charset="-122"/>
            </a:endParaRPr>
          </a:p>
        </p:txBody>
      </p:sp>
      <p:sp>
        <p:nvSpPr>
          <p:cNvPr id="23" name="矩形 47"/>
          <p:cNvSpPr>
            <a:spLocks noChangeArrowheads="1"/>
          </p:cNvSpPr>
          <p:nvPr/>
        </p:nvSpPr>
        <p:spPr bwMode="auto">
          <a:xfrm>
            <a:off x="7592060" y="2115185"/>
            <a:ext cx="3263265" cy="1123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202" tIns="45602" rIns="91202" bIns="456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2800" dirty="0">
                <a:solidFill>
                  <a:srgbClr val="333333"/>
                </a:solidFill>
                <a:sym typeface="微软雅黑" panose="020B0503020204020204" pitchFamily="34" charset="-122"/>
              </a:rPr>
              <a:t>有动机、想改变，准备好要做改变</a:t>
            </a:r>
          </a:p>
        </p:txBody>
      </p:sp>
      <p:sp>
        <p:nvSpPr>
          <p:cNvPr id="24" name="等腰三角形 18"/>
          <p:cNvSpPr>
            <a:spLocks noChangeAspect="1" noChangeArrowheads="1"/>
          </p:cNvSpPr>
          <p:nvPr/>
        </p:nvSpPr>
        <p:spPr bwMode="auto">
          <a:xfrm rot="5400000" flipV="1">
            <a:off x="7297179" y="4596923"/>
            <a:ext cx="237764" cy="206252"/>
          </a:xfrm>
          <a:prstGeom prst="triangle">
            <a:avLst>
              <a:gd name="adj" fmla="val 50000"/>
            </a:avLst>
          </a:prstGeom>
          <a:solidFill>
            <a:schemeClr val="accent1"/>
          </a:solidFill>
          <a:ln>
            <a:noFill/>
          </a:ln>
        </p:spPr>
        <p:txBody>
          <a:bodyPr lIns="91202" tIns="45602" rIns="91202" bIns="45602"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sym typeface="微软雅黑" panose="020B0503020204020204" pitchFamily="34" charset="-122"/>
            </a:endParaRPr>
          </a:p>
        </p:txBody>
      </p:sp>
      <p:sp>
        <p:nvSpPr>
          <p:cNvPr id="25" name="矩形 47"/>
          <p:cNvSpPr>
            <a:spLocks noChangeArrowheads="1"/>
          </p:cNvSpPr>
          <p:nvPr/>
        </p:nvSpPr>
        <p:spPr bwMode="auto">
          <a:xfrm>
            <a:off x="7592060" y="4070985"/>
            <a:ext cx="4542790" cy="1640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202" tIns="45602" rIns="91202" bIns="456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2800" dirty="0">
                <a:solidFill>
                  <a:srgbClr val="333333"/>
                </a:solidFill>
                <a:sym typeface="微软雅黑" panose="020B0503020204020204" pitchFamily="34" charset="-122"/>
              </a:rPr>
              <a:t>有足够的心理成熟度，能反思自己、关注他人，能耐受治疗过程中暂时的不如意</a:t>
            </a:r>
          </a:p>
        </p:txBody>
      </p:sp>
      <p:sp>
        <p:nvSpPr>
          <p:cNvPr id="26" name="等腰三角形 18"/>
          <p:cNvSpPr>
            <a:spLocks noChangeAspect="1" noChangeArrowheads="1"/>
          </p:cNvSpPr>
          <p:nvPr/>
        </p:nvSpPr>
        <p:spPr bwMode="auto">
          <a:xfrm rot="16200000" flipH="1" flipV="1">
            <a:off x="4227801" y="3473983"/>
            <a:ext cx="237764" cy="206252"/>
          </a:xfrm>
          <a:prstGeom prst="triangle">
            <a:avLst>
              <a:gd name="adj" fmla="val 50000"/>
            </a:avLst>
          </a:prstGeom>
          <a:solidFill>
            <a:schemeClr val="accent1"/>
          </a:solidFill>
          <a:ln>
            <a:noFill/>
          </a:ln>
        </p:spPr>
        <p:txBody>
          <a:bodyPr lIns="91202" tIns="45602" rIns="91202" bIns="45602"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000">
              <a:solidFill>
                <a:schemeClr val="accent3">
                  <a:lumMod val="75000"/>
                </a:schemeClr>
              </a:solidFill>
              <a:sym typeface="微软雅黑" panose="020B0503020204020204" pitchFamily="34" charset="-122"/>
            </a:endParaRPr>
          </a:p>
        </p:txBody>
      </p:sp>
      <p:sp>
        <p:nvSpPr>
          <p:cNvPr id="27" name="矩形 47"/>
          <p:cNvSpPr>
            <a:spLocks noChangeArrowheads="1"/>
          </p:cNvSpPr>
          <p:nvPr/>
        </p:nvSpPr>
        <p:spPr bwMode="auto">
          <a:xfrm>
            <a:off x="1009650" y="3117215"/>
            <a:ext cx="3234055" cy="1123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202" tIns="45602" rIns="91202" bIns="456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2800" dirty="0">
                <a:solidFill>
                  <a:srgbClr val="333333"/>
                </a:solidFill>
                <a:sym typeface="微软雅黑" panose="020B0503020204020204" pitchFamily="34" charset="-122"/>
              </a:rPr>
              <a:t>对团体治疗有信心，愿意参加治疗</a:t>
            </a:r>
          </a:p>
        </p:txBody>
      </p:sp>
      <p:sp>
        <p:nvSpPr>
          <p:cNvPr id="28" name="形状 27"/>
          <p:cNvSpPr/>
          <p:nvPr/>
        </p:nvSpPr>
        <p:spPr>
          <a:xfrm>
            <a:off x="4592893" y="2900711"/>
            <a:ext cx="1867418" cy="1856665"/>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sp>
        <p:nvSpPr>
          <p:cNvPr id="29" name="空心弧 28"/>
          <p:cNvSpPr/>
          <p:nvPr/>
        </p:nvSpPr>
        <p:spPr>
          <a:xfrm>
            <a:off x="5262941" y="4115663"/>
            <a:ext cx="1604399" cy="1595561"/>
          </a:xfrm>
          <a:prstGeom prst="blockArc">
            <a:avLst>
              <a:gd name="adj1" fmla="val 13624405"/>
              <a:gd name="adj2" fmla="val 17228224"/>
              <a:gd name="adj3" fmla="val 11481"/>
            </a:avLst>
          </a:prstGeom>
          <a:solidFill>
            <a:srgbClr val="23B9D6"/>
          </a:solidFill>
          <a:ln>
            <a:noFill/>
          </a:ln>
          <a:effectLst/>
        </p:spPr>
        <p:style>
          <a:lnRef idx="0">
            <a:scrgbClr r="0" g="0" b="0"/>
          </a:lnRef>
          <a:fillRef idx="3">
            <a:scrgbClr r="0" g="0" b="0"/>
          </a:fillRef>
          <a:effectRef idx="2">
            <a:scrgbClr r="0" g="0" b="0"/>
          </a:effectRef>
          <a:fontRef idx="minor">
            <a:schemeClr val="lt1"/>
          </a:fontRef>
        </p:style>
      </p:sp>
      <p:sp>
        <p:nvSpPr>
          <p:cNvPr id="30" name="空心弧 29"/>
          <p:cNvSpPr/>
          <p:nvPr/>
        </p:nvSpPr>
        <p:spPr>
          <a:xfrm>
            <a:off x="5262941" y="4115663"/>
            <a:ext cx="1604399" cy="1595561"/>
          </a:xfrm>
          <a:prstGeom prst="blockArc">
            <a:avLst>
              <a:gd name="adj1" fmla="val 17085111"/>
              <a:gd name="adj2" fmla="val 10799997"/>
              <a:gd name="adj3" fmla="val 11504"/>
            </a:avLst>
          </a:prstGeom>
          <a:solidFill>
            <a:srgbClr val="23B9D6"/>
          </a:solidFill>
          <a:ln>
            <a:noFill/>
          </a:ln>
          <a:effectLst/>
        </p:spPr>
        <p:style>
          <a:lnRef idx="0">
            <a:scrgbClr r="0" g="0" b="0"/>
          </a:lnRef>
          <a:fillRef idx="3">
            <a:scrgbClr r="0" g="0" b="0"/>
          </a:fillRef>
          <a:effectRef idx="2">
            <a:scrgbClr r="0" g="0" b="0"/>
          </a:effectRef>
          <a:fontRef idx="minor">
            <a:schemeClr val="lt1"/>
          </a:fontRef>
        </p:style>
      </p:sp>
      <p:sp>
        <p:nvSpPr>
          <p:cNvPr id="31" name="任意多边形 30"/>
          <p:cNvSpPr/>
          <p:nvPr/>
        </p:nvSpPr>
        <p:spPr>
          <a:xfrm rot="17307692">
            <a:off x="5625113" y="2384406"/>
            <a:ext cx="1609211" cy="872167"/>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endParaRPr lang="zh-CN" altLang="en-US" sz="2500">
              <a:solidFill>
                <a:schemeClr val="accent1">
                  <a:lumMod val="75000"/>
                </a:schemeClr>
              </a:solidFill>
            </a:endParaRPr>
          </a:p>
        </p:txBody>
      </p:sp>
      <p:sp>
        <p:nvSpPr>
          <p:cNvPr id="32" name="任意多边形 31"/>
          <p:cNvSpPr/>
          <p:nvPr/>
        </p:nvSpPr>
        <p:spPr>
          <a:xfrm rot="17307692">
            <a:off x="5227517" y="1936438"/>
            <a:ext cx="1056793" cy="744342"/>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endParaRPr lang="zh-CN" altLang="en-US" sz="2500">
              <a:solidFill>
                <a:schemeClr val="accent1">
                  <a:lumMod val="75000"/>
                </a:schemeClr>
              </a:solidFill>
            </a:endParaRPr>
          </a:p>
        </p:txBody>
      </p:sp>
      <p:sp>
        <p:nvSpPr>
          <p:cNvPr id="33" name="TextBox 32"/>
          <p:cNvSpPr txBox="1"/>
          <p:nvPr/>
        </p:nvSpPr>
        <p:spPr>
          <a:xfrm>
            <a:off x="5777015" y="2238353"/>
            <a:ext cx="676326" cy="876933"/>
          </a:xfrm>
          <a:prstGeom prst="rect">
            <a:avLst/>
          </a:prstGeom>
          <a:noFill/>
        </p:spPr>
        <p:txBody>
          <a:bodyPr wrap="none" lIns="91211" tIns="45606" rIns="91211" bIns="45606" rtlCol="0">
            <a:spAutoFit/>
          </a:bodyPr>
          <a:lstStyle/>
          <a:p>
            <a:r>
              <a:rPr lang="en-US" altLang="zh-CN" sz="5100" b="1" dirty="0">
                <a:solidFill>
                  <a:schemeClr val="accent1"/>
                </a:solidFill>
                <a:latin typeface="微软雅黑" panose="020B0503020204020204" pitchFamily="34" charset="-122"/>
                <a:ea typeface="微软雅黑" panose="020B0503020204020204" pitchFamily="34" charset="-122"/>
              </a:rPr>
              <a:t>A</a:t>
            </a:r>
            <a:endParaRPr lang="zh-CN" altLang="en-US" sz="5100" b="1" dirty="0">
              <a:solidFill>
                <a:schemeClr val="accent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191314" y="3380977"/>
            <a:ext cx="631442" cy="876933"/>
          </a:xfrm>
          <a:prstGeom prst="rect">
            <a:avLst/>
          </a:prstGeom>
          <a:noFill/>
        </p:spPr>
        <p:txBody>
          <a:bodyPr wrap="none" lIns="91211" tIns="45606" rIns="91211" bIns="45606" rtlCol="0">
            <a:spAutoFit/>
          </a:bodyPr>
          <a:lstStyle/>
          <a:p>
            <a:r>
              <a:rPr lang="en-US" altLang="zh-CN" sz="5100" b="1" dirty="0">
                <a:solidFill>
                  <a:schemeClr val="accent2"/>
                </a:solidFill>
                <a:latin typeface="微软雅黑" panose="020B0503020204020204" pitchFamily="34" charset="-122"/>
                <a:ea typeface="微软雅黑" panose="020B0503020204020204" pitchFamily="34" charset="-122"/>
              </a:rPr>
              <a:t>B</a:t>
            </a:r>
            <a:endParaRPr lang="zh-CN" altLang="en-US" sz="5100" b="1" dirty="0">
              <a:solidFill>
                <a:schemeClr val="accent2"/>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759768" y="4516019"/>
            <a:ext cx="625030" cy="876933"/>
          </a:xfrm>
          <a:prstGeom prst="rect">
            <a:avLst/>
          </a:prstGeom>
          <a:noFill/>
        </p:spPr>
        <p:txBody>
          <a:bodyPr wrap="none" lIns="91211" tIns="45606" rIns="91211" bIns="45606" rtlCol="0">
            <a:spAutoFit/>
          </a:bodyPr>
          <a:lstStyle/>
          <a:p>
            <a:r>
              <a:rPr lang="en-US" altLang="zh-CN" sz="5100" b="1" dirty="0">
                <a:solidFill>
                  <a:schemeClr val="accent1"/>
                </a:solidFill>
                <a:latin typeface="微软雅黑" panose="020B0503020204020204" pitchFamily="34" charset="-122"/>
                <a:ea typeface="微软雅黑" panose="020B0503020204020204" pitchFamily="34" charset="-122"/>
              </a:rPr>
              <a:t>C</a:t>
            </a:r>
            <a:endParaRPr lang="zh-CN" altLang="en-US" sz="51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advTm="9886"/>
    </mc:Choice>
    <mc:Fallback>
      <p:transition spd="slow" advTm="9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1019"/>
                            </p:stCondLst>
                            <p:childTnLst>
                              <p:par>
                                <p:cTn id="19" presetID="22" presetClass="entr" presetSubtype="4"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350"/>
                                        <p:tgtEl>
                                          <p:spTgt spid="32"/>
                                        </p:tgtEl>
                                      </p:cBhvr>
                                    </p:animEffect>
                                  </p:childTnLst>
                                </p:cTn>
                              </p:par>
                            </p:childTnLst>
                          </p:cTn>
                        </p:par>
                        <p:par>
                          <p:cTn id="22" fill="hold">
                            <p:stCondLst>
                              <p:cond delay="1519"/>
                            </p:stCondLst>
                            <p:childTnLst>
                              <p:par>
                                <p:cTn id="23" presetID="22" presetClass="entr" presetSubtype="1"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up)">
                                      <p:cBhvr>
                                        <p:cTn id="25" dur="600"/>
                                        <p:tgtEl>
                                          <p:spTgt spid="31"/>
                                        </p:tgtEl>
                                      </p:cBhvr>
                                    </p:animEffect>
                                  </p:childTnLst>
                                </p:cTn>
                              </p:par>
                            </p:childTnLst>
                          </p:cTn>
                        </p:par>
                        <p:par>
                          <p:cTn id="26" fill="hold">
                            <p:stCondLst>
                              <p:cond delay="2519"/>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3019"/>
                            </p:stCondLst>
                            <p:childTnLst>
                              <p:par>
                                <p:cTn id="31" presetID="1"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26" presetClass="emph" presetSubtype="0" fill="hold" grpId="1" nodeType="withEffect">
                                  <p:stCondLst>
                                    <p:cond delay="0"/>
                                  </p:stCondLst>
                                  <p:childTnLst>
                                    <p:animEffect transition="out" filter="fade">
                                      <p:cBhvr>
                                        <p:cTn id="34" dur="500" tmFilter="0, 0; .2, .5; .8, .5; 1, 0"/>
                                        <p:tgtEl>
                                          <p:spTgt spid="22"/>
                                        </p:tgtEl>
                                      </p:cBhvr>
                                    </p:animEffect>
                                    <p:animScale>
                                      <p:cBhvr>
                                        <p:cTn id="35" dur="250" autoRev="1" fill="hold"/>
                                        <p:tgtEl>
                                          <p:spTgt spid="22"/>
                                        </p:tgtEl>
                                      </p:cBhvr>
                                      <p:by x="105000" y="105000"/>
                                    </p:animScale>
                                  </p:childTnLst>
                                </p:cTn>
                              </p:par>
                              <p:par>
                                <p:cTn id="36" presetID="2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3019"/>
                            </p:stCondLst>
                            <p:childTnLst>
                              <p:par>
                                <p:cTn id="40" presetID="22" presetClass="entr" presetSubtype="1"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up)">
                                      <p:cBhvr>
                                        <p:cTn id="42" dur="750"/>
                                        <p:tgtEl>
                                          <p:spTgt spid="28"/>
                                        </p:tgtEl>
                                      </p:cBhvr>
                                    </p:animEffect>
                                  </p:childTnLst>
                                </p:cTn>
                              </p:par>
                            </p:childTnLst>
                          </p:cTn>
                        </p:par>
                        <p:par>
                          <p:cTn id="43" fill="hold">
                            <p:stCondLst>
                              <p:cond delay="4019"/>
                            </p:stCondLst>
                            <p:childTnLst>
                              <p:par>
                                <p:cTn id="44" presetID="10" presetClass="entr" presetSubtype="0"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par>
                          <p:cTn id="47" fill="hold">
                            <p:stCondLst>
                              <p:cond delay="4519"/>
                            </p:stCondLst>
                            <p:childTnLst>
                              <p:par>
                                <p:cTn id="48" presetID="1"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par>
                                <p:cTn id="50" presetID="26" presetClass="emph" presetSubtype="0" fill="hold" grpId="1" nodeType="withEffect">
                                  <p:stCondLst>
                                    <p:cond delay="0"/>
                                  </p:stCondLst>
                                  <p:childTnLst>
                                    <p:animEffect transition="out" filter="fade">
                                      <p:cBhvr>
                                        <p:cTn id="51" dur="500" tmFilter="0, 0; .2, .5; .8, .5; 1, 0"/>
                                        <p:tgtEl>
                                          <p:spTgt spid="26"/>
                                        </p:tgtEl>
                                      </p:cBhvr>
                                    </p:animEffect>
                                    <p:animScale>
                                      <p:cBhvr>
                                        <p:cTn id="52" dur="250" autoRev="1" fill="hold"/>
                                        <p:tgtEl>
                                          <p:spTgt spid="26"/>
                                        </p:tgtEl>
                                      </p:cBhvr>
                                      <p:by x="105000" y="105000"/>
                                    </p:animScale>
                                  </p:childTnLst>
                                </p:cTn>
                              </p:par>
                            </p:childTnLst>
                          </p:cTn>
                        </p:par>
                        <p:par>
                          <p:cTn id="53" fill="hold">
                            <p:stCondLst>
                              <p:cond delay="4519"/>
                            </p:stCondLst>
                            <p:childTnLst>
                              <p:par>
                                <p:cTn id="54" presetID="22" presetClass="entr" presetSubtype="2"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right)">
                                      <p:cBhvr>
                                        <p:cTn id="56" dur="500"/>
                                        <p:tgtEl>
                                          <p:spTgt spid="27"/>
                                        </p:tgtEl>
                                      </p:cBhvr>
                                    </p:animEffect>
                                  </p:childTnLst>
                                </p:cTn>
                              </p:par>
                            </p:childTnLst>
                          </p:cTn>
                        </p:par>
                        <p:par>
                          <p:cTn id="57" fill="hold">
                            <p:stCondLst>
                              <p:cond delay="5019"/>
                            </p:stCondLst>
                            <p:childTnLst>
                              <p:par>
                                <p:cTn id="58" presetID="22" presetClass="entr" presetSubtype="8"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250"/>
                                        <p:tgtEl>
                                          <p:spTgt spid="29"/>
                                        </p:tgtEl>
                                      </p:cBhvr>
                                    </p:animEffect>
                                  </p:childTnLst>
                                </p:cTn>
                              </p:par>
                            </p:childTnLst>
                          </p:cTn>
                        </p:par>
                        <p:par>
                          <p:cTn id="61" fill="hold">
                            <p:stCondLst>
                              <p:cond delay="5519"/>
                            </p:stCondLst>
                            <p:childTnLst>
                              <p:par>
                                <p:cTn id="62" presetID="21" presetClass="entr" presetSubtype="1"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heel(1)">
                                      <p:cBhvr>
                                        <p:cTn id="64" dur="1000"/>
                                        <p:tgtEl>
                                          <p:spTgt spid="30"/>
                                        </p:tgtEl>
                                      </p:cBhvr>
                                    </p:animEffect>
                                  </p:childTnLst>
                                </p:cTn>
                              </p:par>
                            </p:childTnLst>
                          </p:cTn>
                        </p:par>
                        <p:par>
                          <p:cTn id="65" fill="hold">
                            <p:stCondLst>
                              <p:cond delay="6519"/>
                            </p:stCondLst>
                            <p:childTnLst>
                              <p:par>
                                <p:cTn id="66" presetID="10" presetClass="entr" presetSubtype="0"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par>
                          <p:cTn id="69" fill="hold">
                            <p:stCondLst>
                              <p:cond delay="7019"/>
                            </p:stCondLst>
                            <p:childTnLst>
                              <p:par>
                                <p:cTn id="70" presetID="1"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par>
                                <p:cTn id="72" presetID="26" presetClass="emph" presetSubtype="0" fill="hold" grpId="1" nodeType="withEffect">
                                  <p:stCondLst>
                                    <p:cond delay="0"/>
                                  </p:stCondLst>
                                  <p:childTnLst>
                                    <p:animEffect transition="out" filter="fade">
                                      <p:cBhvr>
                                        <p:cTn id="73" dur="500" tmFilter="0, 0; .2, .5; .8, .5; 1, 0"/>
                                        <p:tgtEl>
                                          <p:spTgt spid="24"/>
                                        </p:tgtEl>
                                      </p:cBhvr>
                                    </p:animEffect>
                                    <p:animScale>
                                      <p:cBhvr>
                                        <p:cTn id="74" dur="250" autoRev="1" fill="hold"/>
                                        <p:tgtEl>
                                          <p:spTgt spid="24"/>
                                        </p:tgtEl>
                                      </p:cBhvr>
                                      <p:by x="105000" y="105000"/>
                                    </p:animScale>
                                  </p:childTnLst>
                                </p:cTn>
                              </p:par>
                              <p:par>
                                <p:cTn id="75" presetID="22" presetClass="entr" presetSubtype="8"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2" grpId="0" animBg="1"/>
      <p:bldP spid="22" grpId="1" animBg="1"/>
      <p:bldP spid="23" grpId="0"/>
      <p:bldP spid="24" grpId="0" animBg="1"/>
      <p:bldP spid="24" grpId="1" animBg="1"/>
      <p:bldP spid="25" grpId="0"/>
      <p:bldP spid="26" grpId="0" animBg="1"/>
      <p:bldP spid="26" grpId="1" animBg="1"/>
      <p:bldP spid="27" grpId="0"/>
      <p:bldP spid="31" grpId="0" animBg="1"/>
      <p:bldP spid="32" grpId="0" animBg="1"/>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268" y="283668"/>
            <a:ext cx="4357370" cy="674370"/>
          </a:xfrm>
          <a:prstGeom prst="rect">
            <a:avLst/>
          </a:prstGeom>
          <a:noFill/>
        </p:spPr>
        <p:txBody>
          <a:bodyPr wrap="none" lIns="121615" tIns="60808" rIns="121615" bIns="60808" rtlCol="0">
            <a:spAutoFit/>
          </a:bodyPr>
          <a:lstStyle/>
          <a:p>
            <a:pPr algn="l" fontAlgn="base">
              <a:buFont typeface="Arial" panose="020B0604020202020204" pitchFamily="34" charset="0"/>
              <a:buNone/>
            </a:pPr>
            <a:r>
              <a:rPr lang="zh-CN" altLang="en-US" sz="3600" dirty="0">
                <a:solidFill>
                  <a:srgbClr val="333333"/>
                </a:solidFill>
                <a:latin typeface="微软雅黑" panose="020B0503020204020204" pitchFamily="34" charset="-122"/>
                <a:ea typeface="微软雅黑" panose="020B0503020204020204" pitchFamily="34" charset="-122"/>
                <a:sym typeface="+mn-ea"/>
              </a:rPr>
              <a:t>团体心理治疗的目标</a:t>
            </a:r>
          </a:p>
        </p:txBody>
      </p:sp>
      <p:sp>
        <p:nvSpPr>
          <p:cNvPr id="6" name="Freeform 5"/>
          <p:cNvSpPr>
            <a:spLocks noEditPoints="1"/>
          </p:cNvSpPr>
          <p:nvPr/>
        </p:nvSpPr>
        <p:spPr bwMode="auto">
          <a:xfrm>
            <a:off x="336449" y="267685"/>
            <a:ext cx="572961" cy="571357"/>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sp>
        <p:nvSpPr>
          <p:cNvPr id="4" name="Freeform 12"/>
          <p:cNvSpPr/>
          <p:nvPr/>
        </p:nvSpPr>
        <p:spPr bwMode="auto">
          <a:xfrm>
            <a:off x="527221" y="1351350"/>
            <a:ext cx="2202781" cy="4823377"/>
          </a:xfrm>
          <a:custGeom>
            <a:avLst/>
            <a:gdLst>
              <a:gd name="T0" fmla="*/ 1564037 w 205"/>
              <a:gd name="T1" fmla="*/ 1832147 h 451"/>
              <a:gd name="T2" fmla="*/ 1475354 w 205"/>
              <a:gd name="T3" fmla="*/ 1791791 h 451"/>
              <a:gd name="T4" fmla="*/ 1338299 w 205"/>
              <a:gd name="T5" fmla="*/ 1315594 h 451"/>
              <a:gd name="T6" fmla="*/ 1273803 w 205"/>
              <a:gd name="T7" fmla="*/ 807113 h 451"/>
              <a:gd name="T8" fmla="*/ 951321 w 205"/>
              <a:gd name="T9" fmla="*/ 524624 h 451"/>
              <a:gd name="T10" fmla="*/ 975507 w 205"/>
              <a:gd name="T11" fmla="*/ 347059 h 451"/>
              <a:gd name="T12" fmla="*/ 999693 w 205"/>
              <a:gd name="T13" fmla="*/ 330916 h 451"/>
              <a:gd name="T14" fmla="*/ 983569 w 205"/>
              <a:gd name="T15" fmla="*/ 225992 h 451"/>
              <a:gd name="T16" fmla="*/ 822328 w 205"/>
              <a:gd name="T17" fmla="*/ 0 h 451"/>
              <a:gd name="T18" fmla="*/ 669150 w 205"/>
              <a:gd name="T19" fmla="*/ 217921 h 451"/>
              <a:gd name="T20" fmla="*/ 653026 w 205"/>
              <a:gd name="T21" fmla="*/ 330916 h 451"/>
              <a:gd name="T22" fmla="*/ 701398 w 205"/>
              <a:gd name="T23" fmla="*/ 427770 h 451"/>
              <a:gd name="T24" fmla="*/ 515971 w 205"/>
              <a:gd name="T25" fmla="*/ 645690 h 451"/>
              <a:gd name="T26" fmla="*/ 354730 w 205"/>
              <a:gd name="T27" fmla="*/ 1154172 h 451"/>
              <a:gd name="T28" fmla="*/ 257985 w 205"/>
              <a:gd name="T29" fmla="*/ 1557728 h 451"/>
              <a:gd name="T30" fmla="*/ 128993 w 205"/>
              <a:gd name="T31" fmla="*/ 1799862 h 451"/>
              <a:gd name="T32" fmla="*/ 8062 w 205"/>
              <a:gd name="T33" fmla="*/ 1912858 h 451"/>
              <a:gd name="T34" fmla="*/ 80620 w 205"/>
              <a:gd name="T35" fmla="*/ 1896716 h 451"/>
              <a:gd name="T36" fmla="*/ 104807 w 205"/>
              <a:gd name="T37" fmla="*/ 1969356 h 451"/>
              <a:gd name="T38" fmla="*/ 104807 w 205"/>
              <a:gd name="T39" fmla="*/ 2106565 h 451"/>
              <a:gd name="T40" fmla="*/ 137055 w 205"/>
              <a:gd name="T41" fmla="*/ 2154992 h 451"/>
              <a:gd name="T42" fmla="*/ 185427 w 205"/>
              <a:gd name="T43" fmla="*/ 2009712 h 451"/>
              <a:gd name="T44" fmla="*/ 225737 w 205"/>
              <a:gd name="T45" fmla="*/ 2130779 h 451"/>
              <a:gd name="T46" fmla="*/ 266047 w 205"/>
              <a:gd name="T47" fmla="*/ 2090423 h 451"/>
              <a:gd name="T48" fmla="*/ 274109 w 205"/>
              <a:gd name="T49" fmla="*/ 1969356 h 451"/>
              <a:gd name="T50" fmla="*/ 290234 w 205"/>
              <a:gd name="T51" fmla="*/ 1824076 h 451"/>
              <a:gd name="T52" fmla="*/ 483723 w 205"/>
              <a:gd name="T53" fmla="*/ 1396306 h 451"/>
              <a:gd name="T54" fmla="*/ 524033 w 205"/>
              <a:gd name="T55" fmla="*/ 1138029 h 451"/>
              <a:gd name="T56" fmla="*/ 532095 w 205"/>
              <a:gd name="T57" fmla="*/ 1533515 h 451"/>
              <a:gd name="T58" fmla="*/ 499847 w 205"/>
              <a:gd name="T59" fmla="*/ 2227632 h 451"/>
              <a:gd name="T60" fmla="*/ 532095 w 205"/>
              <a:gd name="T61" fmla="*/ 2679615 h 451"/>
              <a:gd name="T62" fmla="*/ 580467 w 205"/>
              <a:gd name="T63" fmla="*/ 3325306 h 451"/>
              <a:gd name="T64" fmla="*/ 499847 w 205"/>
              <a:gd name="T65" fmla="*/ 3583582 h 451"/>
              <a:gd name="T66" fmla="*/ 580467 w 205"/>
              <a:gd name="T67" fmla="*/ 3615867 h 451"/>
              <a:gd name="T68" fmla="*/ 693336 w 205"/>
              <a:gd name="T69" fmla="*/ 3583582 h 451"/>
              <a:gd name="T70" fmla="*/ 717522 w 205"/>
              <a:gd name="T71" fmla="*/ 3357590 h 451"/>
              <a:gd name="T72" fmla="*/ 733646 w 205"/>
              <a:gd name="T73" fmla="*/ 2962105 h 451"/>
              <a:gd name="T74" fmla="*/ 749770 w 205"/>
              <a:gd name="T75" fmla="*/ 2703829 h 451"/>
              <a:gd name="T76" fmla="*/ 790080 w 205"/>
              <a:gd name="T77" fmla="*/ 2203419 h 451"/>
              <a:gd name="T78" fmla="*/ 838453 w 205"/>
              <a:gd name="T79" fmla="*/ 2009712 h 451"/>
              <a:gd name="T80" fmla="*/ 862639 w 205"/>
              <a:gd name="T81" fmla="*/ 2469766 h 451"/>
              <a:gd name="T82" fmla="*/ 919073 w 205"/>
              <a:gd name="T83" fmla="*/ 2816825 h 451"/>
              <a:gd name="T84" fmla="*/ 967445 w 205"/>
              <a:gd name="T85" fmla="*/ 3228452 h 451"/>
              <a:gd name="T86" fmla="*/ 951321 w 205"/>
              <a:gd name="T87" fmla="*/ 3470586 h 451"/>
              <a:gd name="T88" fmla="*/ 999693 w 205"/>
              <a:gd name="T89" fmla="*/ 3623938 h 451"/>
              <a:gd name="T90" fmla="*/ 1112562 w 205"/>
              <a:gd name="T91" fmla="*/ 3607795 h 451"/>
              <a:gd name="T92" fmla="*/ 1096438 w 205"/>
              <a:gd name="T93" fmla="*/ 3486729 h 451"/>
              <a:gd name="T94" fmla="*/ 1112562 w 205"/>
              <a:gd name="T95" fmla="*/ 3058959 h 451"/>
              <a:gd name="T96" fmla="*/ 1112562 w 205"/>
              <a:gd name="T97" fmla="*/ 2493979 h 451"/>
              <a:gd name="T98" fmla="*/ 1144810 w 205"/>
              <a:gd name="T99" fmla="*/ 1727222 h 451"/>
              <a:gd name="T100" fmla="*/ 1112562 w 205"/>
              <a:gd name="T101" fmla="*/ 1194527 h 451"/>
              <a:gd name="T102" fmla="*/ 1168996 w 205"/>
              <a:gd name="T103" fmla="*/ 1299452 h 451"/>
              <a:gd name="T104" fmla="*/ 1209307 w 205"/>
              <a:gd name="T105" fmla="*/ 1517373 h 451"/>
              <a:gd name="T106" fmla="*/ 1362485 w 205"/>
              <a:gd name="T107" fmla="*/ 1896716 h 451"/>
              <a:gd name="T108" fmla="*/ 1354423 w 205"/>
              <a:gd name="T109" fmla="*/ 2090423 h 451"/>
              <a:gd name="T110" fmla="*/ 1418920 w 205"/>
              <a:gd name="T111" fmla="*/ 2009712 h 451"/>
              <a:gd name="T112" fmla="*/ 1451168 w 205"/>
              <a:gd name="T113" fmla="*/ 2138850 h 451"/>
              <a:gd name="T114" fmla="*/ 1483416 w 205"/>
              <a:gd name="T115" fmla="*/ 2146921 h 451"/>
              <a:gd name="T116" fmla="*/ 1507602 w 205"/>
              <a:gd name="T117" fmla="*/ 2001640 h 451"/>
              <a:gd name="T118" fmla="*/ 1564037 w 205"/>
              <a:gd name="T119" fmla="*/ 2114636 h 451"/>
              <a:gd name="T120" fmla="*/ 1539850 w 205"/>
              <a:gd name="T121" fmla="*/ 1880573 h 451"/>
              <a:gd name="T122" fmla="*/ 1620471 w 205"/>
              <a:gd name="T123" fmla="*/ 1929000 h 4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5" h="451">
                <a:moveTo>
                  <a:pt x="204" y="237"/>
                </a:moveTo>
                <a:cubicBezTo>
                  <a:pt x="202" y="236"/>
                  <a:pt x="196" y="228"/>
                  <a:pt x="194" y="227"/>
                </a:cubicBezTo>
                <a:cubicBezTo>
                  <a:pt x="193" y="226"/>
                  <a:pt x="192" y="223"/>
                  <a:pt x="189" y="223"/>
                </a:cubicBezTo>
                <a:cubicBezTo>
                  <a:pt x="185" y="222"/>
                  <a:pt x="183" y="222"/>
                  <a:pt x="183" y="222"/>
                </a:cubicBezTo>
                <a:cubicBezTo>
                  <a:pt x="181" y="219"/>
                  <a:pt x="176" y="205"/>
                  <a:pt x="173" y="193"/>
                </a:cubicBezTo>
                <a:cubicBezTo>
                  <a:pt x="169" y="180"/>
                  <a:pt x="169" y="169"/>
                  <a:pt x="166" y="163"/>
                </a:cubicBezTo>
                <a:cubicBezTo>
                  <a:pt x="164" y="158"/>
                  <a:pt x="162" y="151"/>
                  <a:pt x="160" y="143"/>
                </a:cubicBezTo>
                <a:cubicBezTo>
                  <a:pt x="158" y="135"/>
                  <a:pt x="158" y="114"/>
                  <a:pt x="158" y="100"/>
                </a:cubicBezTo>
                <a:cubicBezTo>
                  <a:pt x="158" y="87"/>
                  <a:pt x="149" y="85"/>
                  <a:pt x="140" y="80"/>
                </a:cubicBezTo>
                <a:cubicBezTo>
                  <a:pt x="131" y="76"/>
                  <a:pt x="120" y="69"/>
                  <a:pt x="118" y="65"/>
                </a:cubicBezTo>
                <a:cubicBezTo>
                  <a:pt x="117" y="63"/>
                  <a:pt x="117" y="57"/>
                  <a:pt x="118" y="52"/>
                </a:cubicBezTo>
                <a:cubicBezTo>
                  <a:pt x="119" y="50"/>
                  <a:pt x="120" y="47"/>
                  <a:pt x="121" y="43"/>
                </a:cubicBezTo>
                <a:cubicBezTo>
                  <a:pt x="121" y="42"/>
                  <a:pt x="121" y="42"/>
                  <a:pt x="121" y="42"/>
                </a:cubicBezTo>
                <a:cubicBezTo>
                  <a:pt x="122" y="42"/>
                  <a:pt x="123" y="42"/>
                  <a:pt x="124" y="41"/>
                </a:cubicBezTo>
                <a:cubicBezTo>
                  <a:pt x="126" y="40"/>
                  <a:pt x="126" y="36"/>
                  <a:pt x="127" y="35"/>
                </a:cubicBezTo>
                <a:cubicBezTo>
                  <a:pt x="129" y="29"/>
                  <a:pt x="129" y="24"/>
                  <a:pt x="122" y="28"/>
                </a:cubicBezTo>
                <a:cubicBezTo>
                  <a:pt x="122" y="20"/>
                  <a:pt x="122" y="20"/>
                  <a:pt x="122" y="20"/>
                </a:cubicBezTo>
                <a:cubicBezTo>
                  <a:pt x="122" y="9"/>
                  <a:pt x="113" y="0"/>
                  <a:pt x="102" y="0"/>
                </a:cubicBezTo>
                <a:cubicBezTo>
                  <a:pt x="91" y="0"/>
                  <a:pt x="82" y="9"/>
                  <a:pt x="82" y="20"/>
                </a:cubicBezTo>
                <a:cubicBezTo>
                  <a:pt x="83" y="27"/>
                  <a:pt x="83" y="27"/>
                  <a:pt x="83" y="27"/>
                </a:cubicBezTo>
                <a:cubicBezTo>
                  <a:pt x="77" y="25"/>
                  <a:pt x="76" y="29"/>
                  <a:pt x="78" y="35"/>
                </a:cubicBezTo>
                <a:cubicBezTo>
                  <a:pt x="79" y="36"/>
                  <a:pt x="80" y="40"/>
                  <a:pt x="81" y="41"/>
                </a:cubicBezTo>
                <a:cubicBezTo>
                  <a:pt x="82" y="42"/>
                  <a:pt x="83" y="42"/>
                  <a:pt x="84" y="42"/>
                </a:cubicBezTo>
                <a:cubicBezTo>
                  <a:pt x="84" y="46"/>
                  <a:pt x="85" y="50"/>
                  <a:pt x="87" y="53"/>
                </a:cubicBezTo>
                <a:cubicBezTo>
                  <a:pt x="87" y="58"/>
                  <a:pt x="88" y="63"/>
                  <a:pt x="86" y="65"/>
                </a:cubicBezTo>
                <a:cubicBezTo>
                  <a:pt x="84" y="69"/>
                  <a:pt x="73" y="76"/>
                  <a:pt x="64" y="80"/>
                </a:cubicBezTo>
                <a:cubicBezTo>
                  <a:pt x="55" y="85"/>
                  <a:pt x="46" y="87"/>
                  <a:pt x="46" y="100"/>
                </a:cubicBezTo>
                <a:cubicBezTo>
                  <a:pt x="46" y="114"/>
                  <a:pt x="46" y="135"/>
                  <a:pt x="44" y="143"/>
                </a:cubicBezTo>
                <a:cubicBezTo>
                  <a:pt x="43" y="151"/>
                  <a:pt x="41" y="158"/>
                  <a:pt x="38" y="163"/>
                </a:cubicBezTo>
                <a:cubicBezTo>
                  <a:pt x="35" y="169"/>
                  <a:pt x="35" y="180"/>
                  <a:pt x="32" y="193"/>
                </a:cubicBezTo>
                <a:cubicBezTo>
                  <a:pt x="28" y="205"/>
                  <a:pt x="23" y="219"/>
                  <a:pt x="21" y="222"/>
                </a:cubicBezTo>
                <a:cubicBezTo>
                  <a:pt x="21" y="222"/>
                  <a:pt x="20" y="223"/>
                  <a:pt x="16" y="223"/>
                </a:cubicBezTo>
                <a:cubicBezTo>
                  <a:pt x="12" y="224"/>
                  <a:pt x="11" y="226"/>
                  <a:pt x="10" y="228"/>
                </a:cubicBezTo>
                <a:cubicBezTo>
                  <a:pt x="9" y="229"/>
                  <a:pt x="2" y="236"/>
                  <a:pt x="1" y="237"/>
                </a:cubicBezTo>
                <a:cubicBezTo>
                  <a:pt x="0" y="237"/>
                  <a:pt x="1" y="240"/>
                  <a:pt x="3" y="239"/>
                </a:cubicBezTo>
                <a:cubicBezTo>
                  <a:pt x="6" y="239"/>
                  <a:pt x="9" y="236"/>
                  <a:pt x="10" y="235"/>
                </a:cubicBezTo>
                <a:cubicBezTo>
                  <a:pt x="12" y="234"/>
                  <a:pt x="13" y="232"/>
                  <a:pt x="14" y="233"/>
                </a:cubicBezTo>
                <a:cubicBezTo>
                  <a:pt x="14" y="233"/>
                  <a:pt x="13" y="242"/>
                  <a:pt x="13" y="244"/>
                </a:cubicBezTo>
                <a:cubicBezTo>
                  <a:pt x="13" y="246"/>
                  <a:pt x="9" y="261"/>
                  <a:pt x="10" y="262"/>
                </a:cubicBezTo>
                <a:cubicBezTo>
                  <a:pt x="11" y="264"/>
                  <a:pt x="12" y="264"/>
                  <a:pt x="13" y="261"/>
                </a:cubicBezTo>
                <a:cubicBezTo>
                  <a:pt x="14" y="259"/>
                  <a:pt x="18" y="248"/>
                  <a:pt x="18" y="248"/>
                </a:cubicBezTo>
                <a:cubicBezTo>
                  <a:pt x="18" y="248"/>
                  <a:pt x="15" y="266"/>
                  <a:pt x="17" y="267"/>
                </a:cubicBezTo>
                <a:cubicBezTo>
                  <a:pt x="18" y="269"/>
                  <a:pt x="20" y="269"/>
                  <a:pt x="20" y="266"/>
                </a:cubicBezTo>
                <a:cubicBezTo>
                  <a:pt x="21" y="264"/>
                  <a:pt x="23" y="249"/>
                  <a:pt x="23" y="249"/>
                </a:cubicBezTo>
                <a:cubicBezTo>
                  <a:pt x="23" y="249"/>
                  <a:pt x="23" y="264"/>
                  <a:pt x="24" y="265"/>
                </a:cubicBezTo>
                <a:cubicBezTo>
                  <a:pt x="25" y="267"/>
                  <a:pt x="28" y="267"/>
                  <a:pt x="28" y="264"/>
                </a:cubicBezTo>
                <a:cubicBezTo>
                  <a:pt x="28" y="261"/>
                  <a:pt x="29" y="249"/>
                  <a:pt x="29" y="249"/>
                </a:cubicBezTo>
                <a:cubicBezTo>
                  <a:pt x="29" y="249"/>
                  <a:pt x="32" y="258"/>
                  <a:pt x="33" y="259"/>
                </a:cubicBezTo>
                <a:cubicBezTo>
                  <a:pt x="35" y="261"/>
                  <a:pt x="37" y="262"/>
                  <a:pt x="36" y="259"/>
                </a:cubicBezTo>
                <a:cubicBezTo>
                  <a:pt x="36" y="256"/>
                  <a:pt x="34" y="246"/>
                  <a:pt x="34" y="244"/>
                </a:cubicBezTo>
                <a:cubicBezTo>
                  <a:pt x="34" y="242"/>
                  <a:pt x="35" y="236"/>
                  <a:pt x="35" y="235"/>
                </a:cubicBezTo>
                <a:cubicBezTo>
                  <a:pt x="36" y="235"/>
                  <a:pt x="36" y="228"/>
                  <a:pt x="36" y="226"/>
                </a:cubicBezTo>
                <a:cubicBezTo>
                  <a:pt x="35" y="224"/>
                  <a:pt x="52" y="191"/>
                  <a:pt x="54" y="188"/>
                </a:cubicBezTo>
                <a:cubicBezTo>
                  <a:pt x="56" y="184"/>
                  <a:pt x="59" y="175"/>
                  <a:pt x="60" y="173"/>
                </a:cubicBezTo>
                <a:cubicBezTo>
                  <a:pt x="60" y="170"/>
                  <a:pt x="60" y="162"/>
                  <a:pt x="60" y="161"/>
                </a:cubicBezTo>
                <a:cubicBezTo>
                  <a:pt x="60" y="160"/>
                  <a:pt x="64" y="142"/>
                  <a:pt x="65" y="141"/>
                </a:cubicBezTo>
                <a:cubicBezTo>
                  <a:pt x="66" y="139"/>
                  <a:pt x="66" y="147"/>
                  <a:pt x="66" y="148"/>
                </a:cubicBezTo>
                <a:cubicBezTo>
                  <a:pt x="66" y="149"/>
                  <a:pt x="65" y="187"/>
                  <a:pt x="66" y="190"/>
                </a:cubicBezTo>
                <a:cubicBezTo>
                  <a:pt x="66" y="194"/>
                  <a:pt x="63" y="209"/>
                  <a:pt x="62" y="214"/>
                </a:cubicBezTo>
                <a:cubicBezTo>
                  <a:pt x="62" y="220"/>
                  <a:pt x="59" y="264"/>
                  <a:pt x="62" y="276"/>
                </a:cubicBezTo>
                <a:cubicBezTo>
                  <a:pt x="64" y="289"/>
                  <a:pt x="66" y="306"/>
                  <a:pt x="66" y="309"/>
                </a:cubicBezTo>
                <a:cubicBezTo>
                  <a:pt x="66" y="312"/>
                  <a:pt x="68" y="328"/>
                  <a:pt x="66" y="332"/>
                </a:cubicBezTo>
                <a:cubicBezTo>
                  <a:pt x="65" y="336"/>
                  <a:pt x="63" y="363"/>
                  <a:pt x="66" y="379"/>
                </a:cubicBezTo>
                <a:cubicBezTo>
                  <a:pt x="69" y="395"/>
                  <a:pt x="72" y="405"/>
                  <a:pt x="72" y="412"/>
                </a:cubicBezTo>
                <a:cubicBezTo>
                  <a:pt x="72" y="419"/>
                  <a:pt x="70" y="427"/>
                  <a:pt x="68" y="432"/>
                </a:cubicBezTo>
                <a:cubicBezTo>
                  <a:pt x="66" y="436"/>
                  <a:pt x="60" y="441"/>
                  <a:pt x="62" y="444"/>
                </a:cubicBezTo>
                <a:cubicBezTo>
                  <a:pt x="63" y="447"/>
                  <a:pt x="66" y="447"/>
                  <a:pt x="66" y="447"/>
                </a:cubicBezTo>
                <a:cubicBezTo>
                  <a:pt x="66" y="447"/>
                  <a:pt x="70" y="447"/>
                  <a:pt x="72" y="448"/>
                </a:cubicBezTo>
                <a:cubicBezTo>
                  <a:pt x="75" y="449"/>
                  <a:pt x="77" y="451"/>
                  <a:pt x="80" y="449"/>
                </a:cubicBezTo>
                <a:cubicBezTo>
                  <a:pt x="84" y="448"/>
                  <a:pt x="86" y="447"/>
                  <a:pt x="86" y="444"/>
                </a:cubicBezTo>
                <a:cubicBezTo>
                  <a:pt x="87" y="441"/>
                  <a:pt x="86" y="435"/>
                  <a:pt x="87" y="430"/>
                </a:cubicBezTo>
                <a:cubicBezTo>
                  <a:pt x="87" y="425"/>
                  <a:pt x="89" y="419"/>
                  <a:pt x="89" y="416"/>
                </a:cubicBezTo>
                <a:cubicBezTo>
                  <a:pt x="89" y="413"/>
                  <a:pt x="84" y="404"/>
                  <a:pt x="84" y="400"/>
                </a:cubicBezTo>
                <a:cubicBezTo>
                  <a:pt x="85" y="396"/>
                  <a:pt x="88" y="374"/>
                  <a:pt x="91" y="367"/>
                </a:cubicBezTo>
                <a:cubicBezTo>
                  <a:pt x="93" y="361"/>
                  <a:pt x="91" y="354"/>
                  <a:pt x="91" y="349"/>
                </a:cubicBezTo>
                <a:cubicBezTo>
                  <a:pt x="90" y="345"/>
                  <a:pt x="91" y="340"/>
                  <a:pt x="93" y="335"/>
                </a:cubicBezTo>
                <a:cubicBezTo>
                  <a:pt x="96" y="330"/>
                  <a:pt x="97" y="312"/>
                  <a:pt x="97" y="306"/>
                </a:cubicBezTo>
                <a:cubicBezTo>
                  <a:pt x="97" y="301"/>
                  <a:pt x="97" y="278"/>
                  <a:pt x="98" y="273"/>
                </a:cubicBezTo>
                <a:cubicBezTo>
                  <a:pt x="98" y="268"/>
                  <a:pt x="101" y="249"/>
                  <a:pt x="101" y="249"/>
                </a:cubicBezTo>
                <a:cubicBezTo>
                  <a:pt x="104" y="249"/>
                  <a:pt x="104" y="249"/>
                  <a:pt x="104" y="249"/>
                </a:cubicBezTo>
                <a:cubicBezTo>
                  <a:pt x="104" y="249"/>
                  <a:pt x="106" y="268"/>
                  <a:pt x="107" y="273"/>
                </a:cubicBezTo>
                <a:cubicBezTo>
                  <a:pt x="107" y="278"/>
                  <a:pt x="107" y="301"/>
                  <a:pt x="107" y="306"/>
                </a:cubicBezTo>
                <a:cubicBezTo>
                  <a:pt x="107" y="312"/>
                  <a:pt x="108" y="330"/>
                  <a:pt x="111" y="335"/>
                </a:cubicBezTo>
                <a:cubicBezTo>
                  <a:pt x="114" y="340"/>
                  <a:pt x="114" y="345"/>
                  <a:pt x="114" y="349"/>
                </a:cubicBezTo>
                <a:cubicBezTo>
                  <a:pt x="113" y="354"/>
                  <a:pt x="111" y="361"/>
                  <a:pt x="114" y="367"/>
                </a:cubicBezTo>
                <a:cubicBezTo>
                  <a:pt x="116" y="374"/>
                  <a:pt x="120" y="396"/>
                  <a:pt x="120" y="400"/>
                </a:cubicBezTo>
                <a:cubicBezTo>
                  <a:pt x="121" y="404"/>
                  <a:pt x="116" y="413"/>
                  <a:pt x="116" y="416"/>
                </a:cubicBezTo>
                <a:cubicBezTo>
                  <a:pt x="116" y="419"/>
                  <a:pt x="117" y="425"/>
                  <a:pt x="118" y="430"/>
                </a:cubicBezTo>
                <a:cubicBezTo>
                  <a:pt x="118" y="435"/>
                  <a:pt x="118" y="441"/>
                  <a:pt x="118" y="444"/>
                </a:cubicBezTo>
                <a:cubicBezTo>
                  <a:pt x="119" y="447"/>
                  <a:pt x="121" y="448"/>
                  <a:pt x="124" y="449"/>
                </a:cubicBezTo>
                <a:cubicBezTo>
                  <a:pt x="127" y="451"/>
                  <a:pt x="130" y="449"/>
                  <a:pt x="132" y="448"/>
                </a:cubicBezTo>
                <a:cubicBezTo>
                  <a:pt x="134" y="447"/>
                  <a:pt x="138" y="447"/>
                  <a:pt x="138" y="447"/>
                </a:cubicBezTo>
                <a:cubicBezTo>
                  <a:pt x="138" y="447"/>
                  <a:pt x="141" y="447"/>
                  <a:pt x="143" y="444"/>
                </a:cubicBezTo>
                <a:cubicBezTo>
                  <a:pt x="144" y="441"/>
                  <a:pt x="138" y="436"/>
                  <a:pt x="136" y="432"/>
                </a:cubicBezTo>
                <a:cubicBezTo>
                  <a:pt x="135" y="427"/>
                  <a:pt x="133" y="419"/>
                  <a:pt x="133" y="412"/>
                </a:cubicBezTo>
                <a:cubicBezTo>
                  <a:pt x="133" y="405"/>
                  <a:pt x="135" y="395"/>
                  <a:pt x="138" y="379"/>
                </a:cubicBezTo>
                <a:cubicBezTo>
                  <a:pt x="142" y="363"/>
                  <a:pt x="139" y="336"/>
                  <a:pt x="138" y="332"/>
                </a:cubicBezTo>
                <a:cubicBezTo>
                  <a:pt x="137" y="328"/>
                  <a:pt x="138" y="312"/>
                  <a:pt x="138" y="309"/>
                </a:cubicBezTo>
                <a:cubicBezTo>
                  <a:pt x="138" y="306"/>
                  <a:pt x="140" y="289"/>
                  <a:pt x="143" y="276"/>
                </a:cubicBezTo>
                <a:cubicBezTo>
                  <a:pt x="145" y="264"/>
                  <a:pt x="142" y="220"/>
                  <a:pt x="142" y="214"/>
                </a:cubicBezTo>
                <a:cubicBezTo>
                  <a:pt x="142" y="209"/>
                  <a:pt x="139" y="194"/>
                  <a:pt x="139" y="190"/>
                </a:cubicBezTo>
                <a:cubicBezTo>
                  <a:pt x="139" y="187"/>
                  <a:pt x="138" y="149"/>
                  <a:pt x="138" y="148"/>
                </a:cubicBezTo>
                <a:cubicBezTo>
                  <a:pt x="138" y="147"/>
                  <a:pt x="138" y="139"/>
                  <a:pt x="139" y="141"/>
                </a:cubicBezTo>
                <a:cubicBezTo>
                  <a:pt x="140" y="142"/>
                  <a:pt x="144" y="160"/>
                  <a:pt x="145" y="161"/>
                </a:cubicBezTo>
                <a:cubicBezTo>
                  <a:pt x="145" y="162"/>
                  <a:pt x="145" y="170"/>
                  <a:pt x="145" y="173"/>
                </a:cubicBezTo>
                <a:cubicBezTo>
                  <a:pt x="145" y="175"/>
                  <a:pt x="149" y="184"/>
                  <a:pt x="150" y="188"/>
                </a:cubicBezTo>
                <a:cubicBezTo>
                  <a:pt x="152" y="191"/>
                  <a:pt x="169" y="224"/>
                  <a:pt x="169" y="226"/>
                </a:cubicBezTo>
                <a:cubicBezTo>
                  <a:pt x="168" y="228"/>
                  <a:pt x="169" y="235"/>
                  <a:pt x="169" y="235"/>
                </a:cubicBezTo>
                <a:cubicBezTo>
                  <a:pt x="169" y="236"/>
                  <a:pt x="170" y="242"/>
                  <a:pt x="170" y="244"/>
                </a:cubicBezTo>
                <a:cubicBezTo>
                  <a:pt x="170" y="246"/>
                  <a:pt x="169" y="256"/>
                  <a:pt x="168" y="259"/>
                </a:cubicBezTo>
                <a:cubicBezTo>
                  <a:pt x="167" y="262"/>
                  <a:pt x="170" y="261"/>
                  <a:pt x="171" y="259"/>
                </a:cubicBezTo>
                <a:cubicBezTo>
                  <a:pt x="172" y="258"/>
                  <a:pt x="176" y="249"/>
                  <a:pt x="176" y="249"/>
                </a:cubicBezTo>
                <a:cubicBezTo>
                  <a:pt x="176" y="249"/>
                  <a:pt x="176" y="261"/>
                  <a:pt x="176" y="264"/>
                </a:cubicBezTo>
                <a:cubicBezTo>
                  <a:pt x="176" y="267"/>
                  <a:pt x="179" y="267"/>
                  <a:pt x="180" y="265"/>
                </a:cubicBezTo>
                <a:cubicBezTo>
                  <a:pt x="181" y="264"/>
                  <a:pt x="182" y="249"/>
                  <a:pt x="182" y="249"/>
                </a:cubicBezTo>
                <a:cubicBezTo>
                  <a:pt x="182" y="249"/>
                  <a:pt x="184" y="264"/>
                  <a:pt x="184" y="266"/>
                </a:cubicBezTo>
                <a:cubicBezTo>
                  <a:pt x="184" y="269"/>
                  <a:pt x="186" y="269"/>
                  <a:pt x="188" y="267"/>
                </a:cubicBezTo>
                <a:cubicBezTo>
                  <a:pt x="189" y="266"/>
                  <a:pt x="187" y="248"/>
                  <a:pt x="187" y="248"/>
                </a:cubicBezTo>
                <a:cubicBezTo>
                  <a:pt x="187" y="248"/>
                  <a:pt x="190" y="259"/>
                  <a:pt x="191" y="261"/>
                </a:cubicBezTo>
                <a:cubicBezTo>
                  <a:pt x="192" y="264"/>
                  <a:pt x="194" y="264"/>
                  <a:pt x="194" y="262"/>
                </a:cubicBezTo>
                <a:cubicBezTo>
                  <a:pt x="195" y="261"/>
                  <a:pt x="192" y="246"/>
                  <a:pt x="191" y="244"/>
                </a:cubicBezTo>
                <a:cubicBezTo>
                  <a:pt x="191" y="242"/>
                  <a:pt x="190" y="233"/>
                  <a:pt x="191" y="233"/>
                </a:cubicBezTo>
                <a:cubicBezTo>
                  <a:pt x="191" y="232"/>
                  <a:pt x="193" y="234"/>
                  <a:pt x="195" y="235"/>
                </a:cubicBezTo>
                <a:cubicBezTo>
                  <a:pt x="196" y="236"/>
                  <a:pt x="199" y="239"/>
                  <a:pt x="201" y="239"/>
                </a:cubicBezTo>
                <a:cubicBezTo>
                  <a:pt x="203" y="240"/>
                  <a:pt x="205" y="237"/>
                  <a:pt x="204" y="237"/>
                </a:cubicBezTo>
                <a:close/>
              </a:path>
            </a:pathLst>
          </a:custGeom>
          <a:solidFill>
            <a:srgbClr val="23B9D6"/>
          </a:solidFill>
          <a:ln>
            <a:noFill/>
          </a:ln>
        </p:spPr>
        <p:txBody>
          <a:bodyPr lIns="121615" tIns="60808" rIns="121615" bIns="60808"/>
          <a:lstStyle/>
          <a:p>
            <a:endParaRPr lang="zh-CN" altLang="en-US"/>
          </a:p>
        </p:txBody>
      </p:sp>
      <p:grpSp>
        <p:nvGrpSpPr>
          <p:cNvPr id="7" name="Group 81"/>
          <p:cNvGrpSpPr>
            <a:grpSpLocks noChangeAspect="1"/>
          </p:cNvGrpSpPr>
          <p:nvPr/>
        </p:nvGrpSpPr>
        <p:grpSpPr bwMode="auto">
          <a:xfrm>
            <a:off x="3071974" y="1389691"/>
            <a:ext cx="169483" cy="4783984"/>
            <a:chOff x="1570" y="541"/>
            <a:chExt cx="76" cy="2158"/>
          </a:xfrm>
          <a:solidFill>
            <a:srgbClr val="009BD2"/>
          </a:solidFill>
        </p:grpSpPr>
        <p:sp>
          <p:nvSpPr>
            <p:cNvPr id="8" name="Rectangle 82"/>
            <p:cNvSpPr>
              <a:spLocks noChangeArrowheads="1"/>
            </p:cNvSpPr>
            <p:nvPr/>
          </p:nvSpPr>
          <p:spPr bwMode="auto">
            <a:xfrm>
              <a:off x="1570" y="1078"/>
              <a:ext cx="76" cy="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9" name="Rectangle 83"/>
            <p:cNvSpPr>
              <a:spLocks noChangeArrowheads="1"/>
            </p:cNvSpPr>
            <p:nvPr/>
          </p:nvSpPr>
          <p:spPr bwMode="auto">
            <a:xfrm>
              <a:off x="1570" y="1209"/>
              <a:ext cx="76" cy="1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0" name="Rectangle 84"/>
            <p:cNvSpPr>
              <a:spLocks noChangeArrowheads="1"/>
            </p:cNvSpPr>
            <p:nvPr/>
          </p:nvSpPr>
          <p:spPr bwMode="auto">
            <a:xfrm>
              <a:off x="1570" y="1344"/>
              <a:ext cx="76" cy="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 name="Rectangle 85"/>
            <p:cNvSpPr>
              <a:spLocks noChangeArrowheads="1"/>
            </p:cNvSpPr>
            <p:nvPr/>
          </p:nvSpPr>
          <p:spPr bwMode="auto">
            <a:xfrm>
              <a:off x="1570" y="1475"/>
              <a:ext cx="76" cy="1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 name="Rectangle 86"/>
            <p:cNvSpPr>
              <a:spLocks noChangeArrowheads="1"/>
            </p:cNvSpPr>
            <p:nvPr/>
          </p:nvSpPr>
          <p:spPr bwMode="auto">
            <a:xfrm>
              <a:off x="1570" y="1610"/>
              <a:ext cx="76" cy="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 name="Rectangle 87"/>
            <p:cNvSpPr>
              <a:spLocks noChangeArrowheads="1"/>
            </p:cNvSpPr>
            <p:nvPr/>
          </p:nvSpPr>
          <p:spPr bwMode="auto">
            <a:xfrm>
              <a:off x="1570" y="1581"/>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 name="Rectangle 88"/>
            <p:cNvSpPr>
              <a:spLocks noChangeArrowheads="1"/>
            </p:cNvSpPr>
            <p:nvPr/>
          </p:nvSpPr>
          <p:spPr bwMode="auto">
            <a:xfrm>
              <a:off x="1570" y="1552"/>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 name="Rectangle 89"/>
            <p:cNvSpPr>
              <a:spLocks noChangeArrowheads="1"/>
            </p:cNvSpPr>
            <p:nvPr/>
          </p:nvSpPr>
          <p:spPr bwMode="auto">
            <a:xfrm>
              <a:off x="1570" y="1518"/>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 name="Rectangle 90"/>
            <p:cNvSpPr>
              <a:spLocks noChangeArrowheads="1"/>
            </p:cNvSpPr>
            <p:nvPr/>
          </p:nvSpPr>
          <p:spPr bwMode="auto">
            <a:xfrm>
              <a:off x="1570" y="1451"/>
              <a:ext cx="52" cy="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 name="Rectangle 91"/>
            <p:cNvSpPr>
              <a:spLocks noChangeArrowheads="1"/>
            </p:cNvSpPr>
            <p:nvPr/>
          </p:nvSpPr>
          <p:spPr bwMode="auto">
            <a:xfrm>
              <a:off x="1570" y="1417"/>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8" name="Rectangle 92"/>
            <p:cNvSpPr>
              <a:spLocks noChangeArrowheads="1"/>
            </p:cNvSpPr>
            <p:nvPr/>
          </p:nvSpPr>
          <p:spPr bwMode="auto">
            <a:xfrm>
              <a:off x="1570" y="1383"/>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9" name="Rectangle 93"/>
            <p:cNvSpPr>
              <a:spLocks noChangeArrowheads="1"/>
            </p:cNvSpPr>
            <p:nvPr/>
          </p:nvSpPr>
          <p:spPr bwMode="auto">
            <a:xfrm>
              <a:off x="1570" y="1315"/>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0" name="Rectangle 94"/>
            <p:cNvSpPr>
              <a:spLocks noChangeArrowheads="1"/>
            </p:cNvSpPr>
            <p:nvPr/>
          </p:nvSpPr>
          <p:spPr bwMode="auto">
            <a:xfrm>
              <a:off x="1570" y="1281"/>
              <a:ext cx="52" cy="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1" name="Rectangle 95"/>
            <p:cNvSpPr>
              <a:spLocks noChangeArrowheads="1"/>
            </p:cNvSpPr>
            <p:nvPr/>
          </p:nvSpPr>
          <p:spPr bwMode="auto">
            <a:xfrm>
              <a:off x="1570" y="1252"/>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2" name="Rectangle 96"/>
            <p:cNvSpPr>
              <a:spLocks noChangeArrowheads="1"/>
            </p:cNvSpPr>
            <p:nvPr/>
          </p:nvSpPr>
          <p:spPr bwMode="auto">
            <a:xfrm>
              <a:off x="1570" y="1184"/>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3" name="Rectangle 97"/>
            <p:cNvSpPr>
              <a:spLocks noChangeArrowheads="1"/>
            </p:cNvSpPr>
            <p:nvPr/>
          </p:nvSpPr>
          <p:spPr bwMode="auto">
            <a:xfrm>
              <a:off x="1570" y="1151"/>
              <a:ext cx="52" cy="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4" name="Rectangle 98"/>
            <p:cNvSpPr>
              <a:spLocks noChangeArrowheads="1"/>
            </p:cNvSpPr>
            <p:nvPr/>
          </p:nvSpPr>
          <p:spPr bwMode="auto">
            <a:xfrm>
              <a:off x="1570" y="1117"/>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5" name="Rectangle 99"/>
            <p:cNvSpPr>
              <a:spLocks noChangeArrowheads="1"/>
            </p:cNvSpPr>
            <p:nvPr/>
          </p:nvSpPr>
          <p:spPr bwMode="auto">
            <a:xfrm>
              <a:off x="1570" y="1049"/>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6" name="Rectangle 100"/>
            <p:cNvSpPr>
              <a:spLocks noChangeArrowheads="1"/>
            </p:cNvSpPr>
            <p:nvPr/>
          </p:nvSpPr>
          <p:spPr bwMode="auto">
            <a:xfrm>
              <a:off x="1570" y="1015"/>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7" name="Rectangle 101"/>
            <p:cNvSpPr>
              <a:spLocks noChangeArrowheads="1"/>
            </p:cNvSpPr>
            <p:nvPr/>
          </p:nvSpPr>
          <p:spPr bwMode="auto">
            <a:xfrm>
              <a:off x="1570" y="986"/>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8" name="Rectangle 102"/>
            <p:cNvSpPr>
              <a:spLocks noChangeArrowheads="1"/>
            </p:cNvSpPr>
            <p:nvPr/>
          </p:nvSpPr>
          <p:spPr bwMode="auto">
            <a:xfrm>
              <a:off x="1570" y="938"/>
              <a:ext cx="76" cy="1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29" name="Rectangle 103"/>
            <p:cNvSpPr>
              <a:spLocks noChangeArrowheads="1"/>
            </p:cNvSpPr>
            <p:nvPr/>
          </p:nvSpPr>
          <p:spPr bwMode="auto">
            <a:xfrm>
              <a:off x="1570" y="541"/>
              <a:ext cx="76" cy="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0" name="Rectangle 104"/>
            <p:cNvSpPr>
              <a:spLocks noChangeArrowheads="1"/>
            </p:cNvSpPr>
            <p:nvPr/>
          </p:nvSpPr>
          <p:spPr bwMode="auto">
            <a:xfrm>
              <a:off x="1570" y="672"/>
              <a:ext cx="76" cy="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1" name="Rectangle 105"/>
            <p:cNvSpPr>
              <a:spLocks noChangeArrowheads="1"/>
            </p:cNvSpPr>
            <p:nvPr/>
          </p:nvSpPr>
          <p:spPr bwMode="auto">
            <a:xfrm>
              <a:off x="1570" y="807"/>
              <a:ext cx="76" cy="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2" name="Rectangle 106"/>
            <p:cNvSpPr>
              <a:spLocks noChangeArrowheads="1"/>
            </p:cNvSpPr>
            <p:nvPr/>
          </p:nvSpPr>
          <p:spPr bwMode="auto">
            <a:xfrm>
              <a:off x="1570" y="914"/>
              <a:ext cx="52" cy="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3" name="Rectangle 107"/>
            <p:cNvSpPr>
              <a:spLocks noChangeArrowheads="1"/>
            </p:cNvSpPr>
            <p:nvPr/>
          </p:nvSpPr>
          <p:spPr bwMode="auto">
            <a:xfrm>
              <a:off x="1570" y="880"/>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4" name="Rectangle 108"/>
            <p:cNvSpPr>
              <a:spLocks noChangeArrowheads="1"/>
            </p:cNvSpPr>
            <p:nvPr/>
          </p:nvSpPr>
          <p:spPr bwMode="auto">
            <a:xfrm>
              <a:off x="1570" y="846"/>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5" name="Rectangle 109"/>
            <p:cNvSpPr>
              <a:spLocks noChangeArrowheads="1"/>
            </p:cNvSpPr>
            <p:nvPr/>
          </p:nvSpPr>
          <p:spPr bwMode="auto">
            <a:xfrm>
              <a:off x="1570" y="778"/>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6" name="Rectangle 110"/>
            <p:cNvSpPr>
              <a:spLocks noChangeArrowheads="1"/>
            </p:cNvSpPr>
            <p:nvPr/>
          </p:nvSpPr>
          <p:spPr bwMode="auto">
            <a:xfrm>
              <a:off x="1570" y="744"/>
              <a:ext cx="52" cy="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7" name="Rectangle 111"/>
            <p:cNvSpPr>
              <a:spLocks noChangeArrowheads="1"/>
            </p:cNvSpPr>
            <p:nvPr/>
          </p:nvSpPr>
          <p:spPr bwMode="auto">
            <a:xfrm>
              <a:off x="1570" y="715"/>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8" name="Rectangle 112"/>
            <p:cNvSpPr>
              <a:spLocks noChangeArrowheads="1"/>
            </p:cNvSpPr>
            <p:nvPr/>
          </p:nvSpPr>
          <p:spPr bwMode="auto">
            <a:xfrm>
              <a:off x="1570" y="647"/>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39" name="Rectangle 113"/>
            <p:cNvSpPr>
              <a:spLocks noChangeArrowheads="1"/>
            </p:cNvSpPr>
            <p:nvPr/>
          </p:nvSpPr>
          <p:spPr bwMode="auto">
            <a:xfrm>
              <a:off x="1570" y="614"/>
              <a:ext cx="52" cy="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0" name="Rectangle 114"/>
            <p:cNvSpPr>
              <a:spLocks noChangeArrowheads="1"/>
            </p:cNvSpPr>
            <p:nvPr/>
          </p:nvSpPr>
          <p:spPr bwMode="auto">
            <a:xfrm>
              <a:off x="1570" y="580"/>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1" name="Rectangle 115"/>
            <p:cNvSpPr>
              <a:spLocks noChangeArrowheads="1"/>
            </p:cNvSpPr>
            <p:nvPr/>
          </p:nvSpPr>
          <p:spPr bwMode="auto">
            <a:xfrm>
              <a:off x="1570" y="2147"/>
              <a:ext cx="76" cy="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2" name="Rectangle 116"/>
            <p:cNvSpPr>
              <a:spLocks noChangeArrowheads="1"/>
            </p:cNvSpPr>
            <p:nvPr/>
          </p:nvSpPr>
          <p:spPr bwMode="auto">
            <a:xfrm>
              <a:off x="1570" y="2283"/>
              <a:ext cx="76" cy="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3" name="Rectangle 117"/>
            <p:cNvSpPr>
              <a:spLocks noChangeArrowheads="1"/>
            </p:cNvSpPr>
            <p:nvPr/>
          </p:nvSpPr>
          <p:spPr bwMode="auto">
            <a:xfrm>
              <a:off x="1570" y="2413"/>
              <a:ext cx="76" cy="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4" name="Rectangle 118"/>
            <p:cNvSpPr>
              <a:spLocks noChangeArrowheads="1"/>
            </p:cNvSpPr>
            <p:nvPr/>
          </p:nvSpPr>
          <p:spPr bwMode="auto">
            <a:xfrm>
              <a:off x="1570" y="2549"/>
              <a:ext cx="76" cy="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5" name="Rectangle 119"/>
            <p:cNvSpPr>
              <a:spLocks noChangeArrowheads="1"/>
            </p:cNvSpPr>
            <p:nvPr/>
          </p:nvSpPr>
          <p:spPr bwMode="auto">
            <a:xfrm>
              <a:off x="1570" y="2679"/>
              <a:ext cx="76" cy="2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6" name="Rectangle 120"/>
            <p:cNvSpPr>
              <a:spLocks noChangeArrowheads="1"/>
            </p:cNvSpPr>
            <p:nvPr/>
          </p:nvSpPr>
          <p:spPr bwMode="auto">
            <a:xfrm>
              <a:off x="1570" y="2655"/>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7" name="Rectangle 121"/>
            <p:cNvSpPr>
              <a:spLocks noChangeArrowheads="1"/>
            </p:cNvSpPr>
            <p:nvPr/>
          </p:nvSpPr>
          <p:spPr bwMode="auto">
            <a:xfrm>
              <a:off x="1570" y="2621"/>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8" name="Rectangle 122"/>
            <p:cNvSpPr>
              <a:spLocks noChangeArrowheads="1"/>
            </p:cNvSpPr>
            <p:nvPr/>
          </p:nvSpPr>
          <p:spPr bwMode="auto">
            <a:xfrm>
              <a:off x="1570" y="2587"/>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49" name="Rectangle 123"/>
            <p:cNvSpPr>
              <a:spLocks noChangeArrowheads="1"/>
            </p:cNvSpPr>
            <p:nvPr/>
          </p:nvSpPr>
          <p:spPr bwMode="auto">
            <a:xfrm>
              <a:off x="1570" y="2520"/>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0" name="Rectangle 124"/>
            <p:cNvSpPr>
              <a:spLocks noChangeArrowheads="1"/>
            </p:cNvSpPr>
            <p:nvPr/>
          </p:nvSpPr>
          <p:spPr bwMode="auto">
            <a:xfrm>
              <a:off x="1570" y="2486"/>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1" name="Rectangle 125"/>
            <p:cNvSpPr>
              <a:spLocks noChangeArrowheads="1"/>
            </p:cNvSpPr>
            <p:nvPr/>
          </p:nvSpPr>
          <p:spPr bwMode="auto">
            <a:xfrm>
              <a:off x="1570" y="2457"/>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2" name="Rectangle 126"/>
            <p:cNvSpPr>
              <a:spLocks noChangeArrowheads="1"/>
            </p:cNvSpPr>
            <p:nvPr/>
          </p:nvSpPr>
          <p:spPr bwMode="auto">
            <a:xfrm>
              <a:off x="1570" y="2384"/>
              <a:ext cx="52" cy="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3" name="Rectangle 127"/>
            <p:cNvSpPr>
              <a:spLocks noChangeArrowheads="1"/>
            </p:cNvSpPr>
            <p:nvPr/>
          </p:nvSpPr>
          <p:spPr bwMode="auto">
            <a:xfrm>
              <a:off x="1570" y="2355"/>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4" name="Rectangle 128"/>
            <p:cNvSpPr>
              <a:spLocks noChangeArrowheads="1"/>
            </p:cNvSpPr>
            <p:nvPr/>
          </p:nvSpPr>
          <p:spPr bwMode="auto">
            <a:xfrm>
              <a:off x="1570" y="2321"/>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5" name="Rectangle 129"/>
            <p:cNvSpPr>
              <a:spLocks noChangeArrowheads="1"/>
            </p:cNvSpPr>
            <p:nvPr/>
          </p:nvSpPr>
          <p:spPr bwMode="auto">
            <a:xfrm>
              <a:off x="1570" y="2254"/>
              <a:ext cx="52" cy="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6" name="Rectangle 130"/>
            <p:cNvSpPr>
              <a:spLocks noChangeArrowheads="1"/>
            </p:cNvSpPr>
            <p:nvPr/>
          </p:nvSpPr>
          <p:spPr bwMode="auto">
            <a:xfrm>
              <a:off x="1570" y="2220"/>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7" name="Rectangle 131"/>
            <p:cNvSpPr>
              <a:spLocks noChangeArrowheads="1"/>
            </p:cNvSpPr>
            <p:nvPr/>
          </p:nvSpPr>
          <p:spPr bwMode="auto">
            <a:xfrm>
              <a:off x="1570" y="2191"/>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8" name="Rectangle 132"/>
            <p:cNvSpPr>
              <a:spLocks noChangeArrowheads="1"/>
            </p:cNvSpPr>
            <p:nvPr/>
          </p:nvSpPr>
          <p:spPr bwMode="auto">
            <a:xfrm>
              <a:off x="1570" y="2118"/>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59" name="Rectangle 133"/>
            <p:cNvSpPr>
              <a:spLocks noChangeArrowheads="1"/>
            </p:cNvSpPr>
            <p:nvPr/>
          </p:nvSpPr>
          <p:spPr bwMode="auto">
            <a:xfrm>
              <a:off x="1570" y="2089"/>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0" name="Rectangle 134"/>
            <p:cNvSpPr>
              <a:spLocks noChangeArrowheads="1"/>
            </p:cNvSpPr>
            <p:nvPr/>
          </p:nvSpPr>
          <p:spPr bwMode="auto">
            <a:xfrm>
              <a:off x="1570" y="2055"/>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1" name="Rectangle 135"/>
            <p:cNvSpPr>
              <a:spLocks noChangeArrowheads="1"/>
            </p:cNvSpPr>
            <p:nvPr/>
          </p:nvSpPr>
          <p:spPr bwMode="auto">
            <a:xfrm>
              <a:off x="1570" y="2012"/>
              <a:ext cx="76" cy="1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2" name="Rectangle 136"/>
            <p:cNvSpPr>
              <a:spLocks noChangeArrowheads="1"/>
            </p:cNvSpPr>
            <p:nvPr/>
          </p:nvSpPr>
          <p:spPr bwMode="auto">
            <a:xfrm>
              <a:off x="1570" y="1741"/>
              <a:ext cx="76" cy="1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3" name="Rectangle 137"/>
            <p:cNvSpPr>
              <a:spLocks noChangeArrowheads="1"/>
            </p:cNvSpPr>
            <p:nvPr/>
          </p:nvSpPr>
          <p:spPr bwMode="auto">
            <a:xfrm>
              <a:off x="1570" y="1876"/>
              <a:ext cx="76" cy="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4" name="Rectangle 138"/>
            <p:cNvSpPr>
              <a:spLocks noChangeArrowheads="1"/>
            </p:cNvSpPr>
            <p:nvPr/>
          </p:nvSpPr>
          <p:spPr bwMode="auto">
            <a:xfrm>
              <a:off x="1570" y="1983"/>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5" name="Rectangle 139"/>
            <p:cNvSpPr>
              <a:spLocks noChangeArrowheads="1"/>
            </p:cNvSpPr>
            <p:nvPr/>
          </p:nvSpPr>
          <p:spPr bwMode="auto">
            <a:xfrm>
              <a:off x="1570" y="1949"/>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6" name="Rectangle 140"/>
            <p:cNvSpPr>
              <a:spLocks noChangeArrowheads="1"/>
            </p:cNvSpPr>
            <p:nvPr/>
          </p:nvSpPr>
          <p:spPr bwMode="auto">
            <a:xfrm>
              <a:off x="1570" y="1920"/>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7" name="Rectangle 141"/>
            <p:cNvSpPr>
              <a:spLocks noChangeArrowheads="1"/>
            </p:cNvSpPr>
            <p:nvPr/>
          </p:nvSpPr>
          <p:spPr bwMode="auto">
            <a:xfrm>
              <a:off x="1570" y="1847"/>
              <a:ext cx="52" cy="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8" name="Rectangle 142"/>
            <p:cNvSpPr>
              <a:spLocks noChangeArrowheads="1"/>
            </p:cNvSpPr>
            <p:nvPr/>
          </p:nvSpPr>
          <p:spPr bwMode="auto">
            <a:xfrm>
              <a:off x="1570" y="1818"/>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69" name="Rectangle 143"/>
            <p:cNvSpPr>
              <a:spLocks noChangeArrowheads="1"/>
            </p:cNvSpPr>
            <p:nvPr/>
          </p:nvSpPr>
          <p:spPr bwMode="auto">
            <a:xfrm>
              <a:off x="1570" y="1784"/>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70" name="Rectangle 144"/>
            <p:cNvSpPr>
              <a:spLocks noChangeArrowheads="1"/>
            </p:cNvSpPr>
            <p:nvPr/>
          </p:nvSpPr>
          <p:spPr bwMode="auto">
            <a:xfrm>
              <a:off x="1570" y="1717"/>
              <a:ext cx="52" cy="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71" name="Rectangle 145"/>
            <p:cNvSpPr>
              <a:spLocks noChangeArrowheads="1"/>
            </p:cNvSpPr>
            <p:nvPr/>
          </p:nvSpPr>
          <p:spPr bwMode="auto">
            <a:xfrm>
              <a:off x="1570" y="1683"/>
              <a:ext cx="52" cy="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72" name="Rectangle 146"/>
            <p:cNvSpPr>
              <a:spLocks noChangeArrowheads="1"/>
            </p:cNvSpPr>
            <p:nvPr/>
          </p:nvSpPr>
          <p:spPr bwMode="auto">
            <a:xfrm>
              <a:off x="1570" y="1649"/>
              <a:ext cx="52" cy="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grpSp>
      <p:grpSp>
        <p:nvGrpSpPr>
          <p:cNvPr id="73" name="组合 72"/>
          <p:cNvGrpSpPr/>
          <p:nvPr/>
        </p:nvGrpSpPr>
        <p:grpSpPr bwMode="auto">
          <a:xfrm>
            <a:off x="3675864" y="1406041"/>
            <a:ext cx="7490724" cy="1217939"/>
            <a:chOff x="2902244" y="1148403"/>
            <a:chExt cx="5620158" cy="919291"/>
          </a:xfrm>
        </p:grpSpPr>
        <p:grpSp>
          <p:nvGrpSpPr>
            <p:cNvPr id="74" name="组合 6278"/>
            <p:cNvGrpSpPr/>
            <p:nvPr/>
          </p:nvGrpSpPr>
          <p:grpSpPr bwMode="auto">
            <a:xfrm>
              <a:off x="2902244" y="1148403"/>
              <a:ext cx="919291" cy="919291"/>
              <a:chOff x="2838310" y="1085031"/>
              <a:chExt cx="1129700" cy="1129700"/>
            </a:xfrm>
          </p:grpSpPr>
          <p:sp>
            <p:nvSpPr>
              <p:cNvPr id="77" name="圆角矩形 76"/>
              <p:cNvSpPr/>
              <p:nvPr/>
            </p:nvSpPr>
            <p:spPr>
              <a:xfrm>
                <a:off x="2838310" y="1085031"/>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grpSp>
            <p:nvGrpSpPr>
              <p:cNvPr id="78" name="组合 77"/>
              <p:cNvGrpSpPr/>
              <p:nvPr/>
            </p:nvGrpSpPr>
            <p:grpSpPr>
              <a:xfrm>
                <a:off x="2937999" y="1257752"/>
                <a:ext cx="930332" cy="784249"/>
                <a:chOff x="4475164" y="1866899"/>
                <a:chExt cx="192087" cy="161925"/>
              </a:xfrm>
              <a:solidFill>
                <a:srgbClr val="28C2A0"/>
              </a:solidFill>
            </p:grpSpPr>
            <p:sp>
              <p:nvSpPr>
                <p:cNvPr id="79" name="Freeform 153"/>
                <p:cNvSpPr/>
                <p:nvPr/>
              </p:nvSpPr>
              <p:spPr bwMode="auto">
                <a:xfrm>
                  <a:off x="4483100" y="1871664"/>
                  <a:ext cx="176212" cy="149225"/>
                </a:xfrm>
                <a:custGeom>
                  <a:avLst/>
                  <a:gdLst>
                    <a:gd name="T0" fmla="*/ 24 w 47"/>
                    <a:gd name="T1" fmla="*/ 39 h 40"/>
                    <a:gd name="T2" fmla="*/ 21 w 47"/>
                    <a:gd name="T3" fmla="*/ 34 h 40"/>
                    <a:gd name="T4" fmla="*/ 17 w 47"/>
                    <a:gd name="T5" fmla="*/ 32 h 40"/>
                    <a:gd name="T6" fmla="*/ 13 w 47"/>
                    <a:gd name="T7" fmla="*/ 32 h 40"/>
                    <a:gd name="T8" fmla="*/ 10 w 47"/>
                    <a:gd name="T9" fmla="*/ 28 h 40"/>
                    <a:gd name="T10" fmla="*/ 3 w 47"/>
                    <a:gd name="T11" fmla="*/ 23 h 40"/>
                    <a:gd name="T12" fmla="*/ 2 w 47"/>
                    <a:gd name="T13" fmla="*/ 19 h 40"/>
                    <a:gd name="T14" fmla="*/ 0 w 47"/>
                    <a:gd name="T15" fmla="*/ 14 h 40"/>
                    <a:gd name="T16" fmla="*/ 2 w 47"/>
                    <a:gd name="T17" fmla="*/ 11 h 40"/>
                    <a:gd name="T18" fmla="*/ 3 w 47"/>
                    <a:gd name="T19" fmla="*/ 8 h 40"/>
                    <a:gd name="T20" fmla="*/ 12 w 47"/>
                    <a:gd name="T21" fmla="*/ 3 h 40"/>
                    <a:gd name="T22" fmla="*/ 19 w 47"/>
                    <a:gd name="T23" fmla="*/ 1 h 40"/>
                    <a:gd name="T24" fmla="*/ 23 w 47"/>
                    <a:gd name="T25" fmla="*/ 1 h 40"/>
                    <a:gd name="T26" fmla="*/ 27 w 47"/>
                    <a:gd name="T27" fmla="*/ 2 h 40"/>
                    <a:gd name="T28" fmla="*/ 31 w 47"/>
                    <a:gd name="T29" fmla="*/ 2 h 40"/>
                    <a:gd name="T30" fmla="*/ 35 w 47"/>
                    <a:gd name="T31" fmla="*/ 3 h 40"/>
                    <a:gd name="T32" fmla="*/ 40 w 47"/>
                    <a:gd name="T33" fmla="*/ 5 h 40"/>
                    <a:gd name="T34" fmla="*/ 44 w 47"/>
                    <a:gd name="T35" fmla="*/ 9 h 40"/>
                    <a:gd name="T36" fmla="*/ 45 w 47"/>
                    <a:gd name="T37" fmla="*/ 13 h 40"/>
                    <a:gd name="T38" fmla="*/ 46 w 47"/>
                    <a:gd name="T39" fmla="*/ 18 h 40"/>
                    <a:gd name="T40" fmla="*/ 46 w 47"/>
                    <a:gd name="T41" fmla="*/ 21 h 40"/>
                    <a:gd name="T42" fmla="*/ 46 w 47"/>
                    <a:gd name="T43" fmla="*/ 24 h 40"/>
                    <a:gd name="T44" fmla="*/ 45 w 47"/>
                    <a:gd name="T45" fmla="*/ 27 h 40"/>
                    <a:gd name="T46" fmla="*/ 41 w 47"/>
                    <a:gd name="T47" fmla="*/ 29 h 40"/>
                    <a:gd name="T48" fmla="*/ 37 w 47"/>
                    <a:gd name="T49" fmla="*/ 37 h 40"/>
                    <a:gd name="T50" fmla="*/ 29 w 47"/>
                    <a:gd name="T51" fmla="*/ 37 h 40"/>
                    <a:gd name="T52" fmla="*/ 30 w 47"/>
                    <a:gd name="T53" fmla="*/ 39 h 40"/>
                    <a:gd name="T54" fmla="*/ 26 w 47"/>
                    <a:gd name="T55" fmla="*/ 40 h 40"/>
                    <a:gd name="T56" fmla="*/ 24 w 47"/>
                    <a:gd name="T5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24" y="39"/>
                      </a:moveTo>
                      <a:cubicBezTo>
                        <a:pt x="21" y="34"/>
                        <a:pt x="21" y="34"/>
                        <a:pt x="21" y="34"/>
                      </a:cubicBezTo>
                      <a:cubicBezTo>
                        <a:pt x="21" y="34"/>
                        <a:pt x="19" y="32"/>
                        <a:pt x="17" y="32"/>
                      </a:cubicBezTo>
                      <a:cubicBezTo>
                        <a:pt x="15" y="32"/>
                        <a:pt x="16" y="33"/>
                        <a:pt x="13" y="32"/>
                      </a:cubicBezTo>
                      <a:cubicBezTo>
                        <a:pt x="11" y="31"/>
                        <a:pt x="10" y="29"/>
                        <a:pt x="10" y="28"/>
                      </a:cubicBezTo>
                      <a:cubicBezTo>
                        <a:pt x="10" y="27"/>
                        <a:pt x="4" y="24"/>
                        <a:pt x="3" y="23"/>
                      </a:cubicBezTo>
                      <a:cubicBezTo>
                        <a:pt x="2" y="22"/>
                        <a:pt x="1" y="20"/>
                        <a:pt x="2" y="19"/>
                      </a:cubicBezTo>
                      <a:cubicBezTo>
                        <a:pt x="2" y="19"/>
                        <a:pt x="0" y="16"/>
                        <a:pt x="0" y="14"/>
                      </a:cubicBezTo>
                      <a:cubicBezTo>
                        <a:pt x="1" y="12"/>
                        <a:pt x="2" y="11"/>
                        <a:pt x="2" y="11"/>
                      </a:cubicBezTo>
                      <a:cubicBezTo>
                        <a:pt x="2" y="11"/>
                        <a:pt x="1" y="10"/>
                        <a:pt x="3" y="8"/>
                      </a:cubicBezTo>
                      <a:cubicBezTo>
                        <a:pt x="5" y="6"/>
                        <a:pt x="9" y="2"/>
                        <a:pt x="12" y="3"/>
                      </a:cubicBezTo>
                      <a:cubicBezTo>
                        <a:pt x="12" y="3"/>
                        <a:pt x="17" y="0"/>
                        <a:pt x="19" y="1"/>
                      </a:cubicBezTo>
                      <a:cubicBezTo>
                        <a:pt x="22" y="3"/>
                        <a:pt x="22" y="1"/>
                        <a:pt x="23" y="1"/>
                      </a:cubicBezTo>
                      <a:cubicBezTo>
                        <a:pt x="25" y="1"/>
                        <a:pt x="26" y="1"/>
                        <a:pt x="27" y="2"/>
                      </a:cubicBezTo>
                      <a:cubicBezTo>
                        <a:pt x="28" y="2"/>
                        <a:pt x="29" y="1"/>
                        <a:pt x="31" y="2"/>
                      </a:cubicBezTo>
                      <a:cubicBezTo>
                        <a:pt x="33" y="3"/>
                        <a:pt x="35" y="3"/>
                        <a:pt x="35" y="3"/>
                      </a:cubicBezTo>
                      <a:cubicBezTo>
                        <a:pt x="35" y="3"/>
                        <a:pt x="38" y="3"/>
                        <a:pt x="40" y="5"/>
                      </a:cubicBezTo>
                      <a:cubicBezTo>
                        <a:pt x="42" y="7"/>
                        <a:pt x="42" y="8"/>
                        <a:pt x="44" y="9"/>
                      </a:cubicBezTo>
                      <a:cubicBezTo>
                        <a:pt x="45" y="11"/>
                        <a:pt x="44" y="11"/>
                        <a:pt x="45" y="13"/>
                      </a:cubicBezTo>
                      <a:cubicBezTo>
                        <a:pt x="46" y="14"/>
                        <a:pt x="46" y="16"/>
                        <a:pt x="46" y="18"/>
                      </a:cubicBezTo>
                      <a:cubicBezTo>
                        <a:pt x="46" y="20"/>
                        <a:pt x="46" y="20"/>
                        <a:pt x="46" y="21"/>
                      </a:cubicBezTo>
                      <a:cubicBezTo>
                        <a:pt x="47" y="23"/>
                        <a:pt x="46" y="24"/>
                        <a:pt x="46" y="24"/>
                      </a:cubicBezTo>
                      <a:cubicBezTo>
                        <a:pt x="46" y="24"/>
                        <a:pt x="47" y="25"/>
                        <a:pt x="45" y="27"/>
                      </a:cubicBezTo>
                      <a:cubicBezTo>
                        <a:pt x="44" y="29"/>
                        <a:pt x="41" y="29"/>
                        <a:pt x="41" y="29"/>
                      </a:cubicBezTo>
                      <a:cubicBezTo>
                        <a:pt x="41" y="29"/>
                        <a:pt x="40" y="36"/>
                        <a:pt x="37" y="37"/>
                      </a:cubicBezTo>
                      <a:cubicBezTo>
                        <a:pt x="35" y="37"/>
                        <a:pt x="29" y="37"/>
                        <a:pt x="29" y="37"/>
                      </a:cubicBezTo>
                      <a:cubicBezTo>
                        <a:pt x="29" y="37"/>
                        <a:pt x="30" y="38"/>
                        <a:pt x="30" y="39"/>
                      </a:cubicBezTo>
                      <a:cubicBezTo>
                        <a:pt x="30" y="40"/>
                        <a:pt x="27" y="40"/>
                        <a:pt x="26" y="40"/>
                      </a:cubicBezTo>
                      <a:cubicBezTo>
                        <a:pt x="25" y="40"/>
                        <a:pt x="24" y="39"/>
                        <a:pt x="24" y="39"/>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a:defRPr/>
                  </a:pPr>
                  <a:endParaRPr lang="zh-CN" altLang="en-US">
                    <a:solidFill>
                      <a:prstClr val="black"/>
                    </a:solidFill>
                    <a:latin typeface="+mn-lt"/>
                    <a:ea typeface="+mn-ea"/>
                  </a:endParaRPr>
                </a:p>
              </p:txBody>
            </p:sp>
            <p:sp>
              <p:nvSpPr>
                <p:cNvPr id="80" name="Freeform 154"/>
                <p:cNvSpPr>
                  <a:spLocks noEditPoints="1"/>
                </p:cNvSpPr>
                <p:nvPr/>
              </p:nvSpPr>
              <p:spPr bwMode="auto">
                <a:xfrm>
                  <a:off x="4475164" y="1866899"/>
                  <a:ext cx="192087" cy="161925"/>
                </a:xfrm>
                <a:custGeom>
                  <a:avLst/>
                  <a:gdLst>
                    <a:gd name="T0" fmla="*/ 48 w 51"/>
                    <a:gd name="T1" fmla="*/ 12 h 43"/>
                    <a:gd name="T2" fmla="*/ 46 w 51"/>
                    <a:gd name="T3" fmla="*/ 8 h 43"/>
                    <a:gd name="T4" fmla="*/ 34 w 51"/>
                    <a:gd name="T5" fmla="*/ 1 h 43"/>
                    <a:gd name="T6" fmla="*/ 30 w 51"/>
                    <a:gd name="T7" fmla="*/ 1 h 43"/>
                    <a:gd name="T8" fmla="*/ 22 w 51"/>
                    <a:gd name="T9" fmla="*/ 1 h 43"/>
                    <a:gd name="T10" fmla="*/ 12 w 51"/>
                    <a:gd name="T11" fmla="*/ 2 h 43"/>
                    <a:gd name="T12" fmla="*/ 2 w 51"/>
                    <a:gd name="T13" fmla="*/ 12 h 43"/>
                    <a:gd name="T14" fmla="*/ 2 w 51"/>
                    <a:gd name="T15" fmla="*/ 20 h 43"/>
                    <a:gd name="T16" fmla="*/ 7 w 51"/>
                    <a:gd name="T17" fmla="*/ 28 h 43"/>
                    <a:gd name="T18" fmla="*/ 17 w 51"/>
                    <a:gd name="T19" fmla="*/ 36 h 43"/>
                    <a:gd name="T20" fmla="*/ 22 w 51"/>
                    <a:gd name="T21" fmla="*/ 36 h 43"/>
                    <a:gd name="T22" fmla="*/ 28 w 51"/>
                    <a:gd name="T23" fmla="*/ 43 h 43"/>
                    <a:gd name="T24" fmla="*/ 36 w 51"/>
                    <a:gd name="T25" fmla="*/ 40 h 43"/>
                    <a:gd name="T26" fmla="*/ 49 w 51"/>
                    <a:gd name="T27" fmla="*/ 29 h 43"/>
                    <a:gd name="T28" fmla="*/ 22 w 51"/>
                    <a:gd name="T29" fmla="*/ 31 h 43"/>
                    <a:gd name="T30" fmla="*/ 29 w 51"/>
                    <a:gd name="T31" fmla="*/ 28 h 43"/>
                    <a:gd name="T32" fmla="*/ 24 w 51"/>
                    <a:gd name="T33" fmla="*/ 33 h 43"/>
                    <a:gd name="T34" fmla="*/ 46 w 51"/>
                    <a:gd name="T35" fmla="*/ 27 h 43"/>
                    <a:gd name="T36" fmla="*/ 35 w 51"/>
                    <a:gd name="T37" fmla="*/ 30 h 43"/>
                    <a:gd name="T38" fmla="*/ 34 w 51"/>
                    <a:gd name="T39" fmla="*/ 28 h 43"/>
                    <a:gd name="T40" fmla="*/ 35 w 51"/>
                    <a:gd name="T41" fmla="*/ 23 h 43"/>
                    <a:gd name="T42" fmla="*/ 32 w 51"/>
                    <a:gd name="T43" fmla="*/ 18 h 43"/>
                    <a:gd name="T44" fmla="*/ 29 w 51"/>
                    <a:gd name="T45" fmla="*/ 19 h 43"/>
                    <a:gd name="T46" fmla="*/ 26 w 51"/>
                    <a:gd name="T47" fmla="*/ 26 h 43"/>
                    <a:gd name="T48" fmla="*/ 19 w 51"/>
                    <a:gd name="T49" fmla="*/ 31 h 43"/>
                    <a:gd name="T50" fmla="*/ 16 w 51"/>
                    <a:gd name="T51" fmla="*/ 31 h 43"/>
                    <a:gd name="T52" fmla="*/ 14 w 51"/>
                    <a:gd name="T53" fmla="*/ 28 h 43"/>
                    <a:gd name="T54" fmla="*/ 14 w 51"/>
                    <a:gd name="T55" fmla="*/ 24 h 43"/>
                    <a:gd name="T56" fmla="*/ 13 w 51"/>
                    <a:gd name="T57" fmla="*/ 20 h 43"/>
                    <a:gd name="T58" fmla="*/ 10 w 51"/>
                    <a:gd name="T59" fmla="*/ 23 h 43"/>
                    <a:gd name="T60" fmla="*/ 7 w 51"/>
                    <a:gd name="T61" fmla="*/ 23 h 43"/>
                    <a:gd name="T62" fmla="*/ 4 w 51"/>
                    <a:gd name="T63" fmla="*/ 15 h 43"/>
                    <a:gd name="T64" fmla="*/ 13 w 51"/>
                    <a:gd name="T65" fmla="*/ 11 h 43"/>
                    <a:gd name="T66" fmla="*/ 6 w 51"/>
                    <a:gd name="T67" fmla="*/ 11 h 43"/>
                    <a:gd name="T68" fmla="*/ 12 w 51"/>
                    <a:gd name="T69" fmla="*/ 6 h 43"/>
                    <a:gd name="T70" fmla="*/ 20 w 51"/>
                    <a:gd name="T71" fmla="*/ 4 h 43"/>
                    <a:gd name="T72" fmla="*/ 22 w 51"/>
                    <a:gd name="T73" fmla="*/ 5 h 43"/>
                    <a:gd name="T74" fmla="*/ 23 w 51"/>
                    <a:gd name="T75" fmla="*/ 9 h 43"/>
                    <a:gd name="T76" fmla="*/ 15 w 51"/>
                    <a:gd name="T77" fmla="*/ 15 h 43"/>
                    <a:gd name="T78" fmla="*/ 20 w 51"/>
                    <a:gd name="T79" fmla="*/ 14 h 43"/>
                    <a:gd name="T80" fmla="*/ 22 w 51"/>
                    <a:gd name="T81" fmla="*/ 18 h 43"/>
                    <a:gd name="T82" fmla="*/ 23 w 51"/>
                    <a:gd name="T83" fmla="*/ 15 h 43"/>
                    <a:gd name="T84" fmla="*/ 23 w 51"/>
                    <a:gd name="T85" fmla="*/ 12 h 43"/>
                    <a:gd name="T86" fmla="*/ 26 w 51"/>
                    <a:gd name="T87" fmla="*/ 10 h 43"/>
                    <a:gd name="T88" fmla="*/ 25 w 51"/>
                    <a:gd name="T89" fmla="*/ 4 h 43"/>
                    <a:gd name="T90" fmla="*/ 29 w 51"/>
                    <a:gd name="T91" fmla="*/ 5 h 43"/>
                    <a:gd name="T92" fmla="*/ 37 w 51"/>
                    <a:gd name="T93" fmla="*/ 6 h 43"/>
                    <a:gd name="T94" fmla="*/ 43 w 51"/>
                    <a:gd name="T95" fmla="*/ 10 h 43"/>
                    <a:gd name="T96" fmla="*/ 44 w 51"/>
                    <a:gd name="T97" fmla="*/ 12 h 43"/>
                    <a:gd name="T98" fmla="*/ 42 w 51"/>
                    <a:gd name="T99" fmla="*/ 11 h 43"/>
                    <a:gd name="T100" fmla="*/ 46 w 51"/>
                    <a:gd name="T101" fmla="*/ 19 h 43"/>
                    <a:gd name="T102" fmla="*/ 42 w 51"/>
                    <a:gd name="T103" fmla="*/ 19 h 43"/>
                    <a:gd name="T104" fmla="*/ 38 w 51"/>
                    <a:gd name="T105" fmla="*/ 10 h 43"/>
                    <a:gd name="T106" fmla="*/ 41 w 51"/>
                    <a:gd name="T107" fmla="*/ 22 h 43"/>
                    <a:gd name="T108" fmla="*/ 46 w 51"/>
                    <a:gd name="T10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3">
                      <a:moveTo>
                        <a:pt x="50" y="22"/>
                      </a:moveTo>
                      <a:cubicBezTo>
                        <a:pt x="50" y="21"/>
                        <a:pt x="50" y="21"/>
                        <a:pt x="50" y="19"/>
                      </a:cubicBezTo>
                      <a:cubicBezTo>
                        <a:pt x="50" y="17"/>
                        <a:pt x="50" y="14"/>
                        <a:pt x="48" y="12"/>
                      </a:cubicBezTo>
                      <a:cubicBezTo>
                        <a:pt x="48" y="12"/>
                        <a:pt x="48" y="12"/>
                        <a:pt x="48" y="12"/>
                      </a:cubicBezTo>
                      <a:cubicBezTo>
                        <a:pt x="48" y="11"/>
                        <a:pt x="48" y="10"/>
                        <a:pt x="47" y="9"/>
                      </a:cubicBezTo>
                      <a:cubicBezTo>
                        <a:pt x="47" y="8"/>
                        <a:pt x="46" y="8"/>
                        <a:pt x="46" y="8"/>
                      </a:cubicBezTo>
                      <a:cubicBezTo>
                        <a:pt x="45" y="7"/>
                        <a:pt x="44" y="6"/>
                        <a:pt x="43" y="5"/>
                      </a:cubicBezTo>
                      <a:cubicBezTo>
                        <a:pt x="41" y="2"/>
                        <a:pt x="38" y="2"/>
                        <a:pt x="37" y="2"/>
                      </a:cubicBezTo>
                      <a:cubicBezTo>
                        <a:pt x="37" y="2"/>
                        <a:pt x="36" y="2"/>
                        <a:pt x="34" y="1"/>
                      </a:cubicBezTo>
                      <a:cubicBezTo>
                        <a:pt x="33" y="1"/>
                        <a:pt x="32" y="1"/>
                        <a:pt x="32" y="1"/>
                      </a:cubicBezTo>
                      <a:cubicBezTo>
                        <a:pt x="31" y="1"/>
                        <a:pt x="30" y="1"/>
                        <a:pt x="30" y="1"/>
                      </a:cubicBezTo>
                      <a:cubicBezTo>
                        <a:pt x="30" y="1"/>
                        <a:pt x="30" y="1"/>
                        <a:pt x="30" y="1"/>
                      </a:cubicBezTo>
                      <a:cubicBezTo>
                        <a:pt x="28" y="0"/>
                        <a:pt x="27" y="0"/>
                        <a:pt x="25" y="0"/>
                      </a:cubicBezTo>
                      <a:cubicBezTo>
                        <a:pt x="24" y="0"/>
                        <a:pt x="23" y="1"/>
                        <a:pt x="23" y="1"/>
                      </a:cubicBezTo>
                      <a:cubicBezTo>
                        <a:pt x="23" y="1"/>
                        <a:pt x="23" y="1"/>
                        <a:pt x="22" y="1"/>
                      </a:cubicBezTo>
                      <a:cubicBezTo>
                        <a:pt x="22" y="0"/>
                        <a:pt x="21" y="0"/>
                        <a:pt x="20" y="0"/>
                      </a:cubicBezTo>
                      <a:cubicBezTo>
                        <a:pt x="17" y="0"/>
                        <a:pt x="15" y="1"/>
                        <a:pt x="13" y="2"/>
                      </a:cubicBezTo>
                      <a:cubicBezTo>
                        <a:pt x="13" y="2"/>
                        <a:pt x="13" y="2"/>
                        <a:pt x="12" y="2"/>
                      </a:cubicBezTo>
                      <a:cubicBezTo>
                        <a:pt x="9" y="2"/>
                        <a:pt x="7" y="5"/>
                        <a:pt x="4" y="7"/>
                      </a:cubicBezTo>
                      <a:cubicBezTo>
                        <a:pt x="4" y="7"/>
                        <a:pt x="4" y="7"/>
                        <a:pt x="4" y="8"/>
                      </a:cubicBezTo>
                      <a:cubicBezTo>
                        <a:pt x="3" y="9"/>
                        <a:pt x="1" y="10"/>
                        <a:pt x="2" y="12"/>
                      </a:cubicBezTo>
                      <a:cubicBezTo>
                        <a:pt x="1" y="12"/>
                        <a:pt x="1" y="13"/>
                        <a:pt x="1" y="14"/>
                      </a:cubicBezTo>
                      <a:cubicBezTo>
                        <a:pt x="0" y="16"/>
                        <a:pt x="1" y="18"/>
                        <a:pt x="1" y="20"/>
                      </a:cubicBezTo>
                      <a:cubicBezTo>
                        <a:pt x="2" y="20"/>
                        <a:pt x="2" y="20"/>
                        <a:pt x="2" y="20"/>
                      </a:cubicBezTo>
                      <a:cubicBezTo>
                        <a:pt x="2" y="21"/>
                        <a:pt x="2" y="21"/>
                        <a:pt x="2" y="23"/>
                      </a:cubicBezTo>
                      <a:cubicBezTo>
                        <a:pt x="2" y="23"/>
                        <a:pt x="3" y="25"/>
                        <a:pt x="4" y="26"/>
                      </a:cubicBezTo>
                      <a:cubicBezTo>
                        <a:pt x="4" y="26"/>
                        <a:pt x="5" y="27"/>
                        <a:pt x="7" y="28"/>
                      </a:cubicBezTo>
                      <a:cubicBezTo>
                        <a:pt x="8" y="28"/>
                        <a:pt x="10" y="29"/>
                        <a:pt x="10" y="30"/>
                      </a:cubicBezTo>
                      <a:cubicBezTo>
                        <a:pt x="11" y="31"/>
                        <a:pt x="12" y="33"/>
                        <a:pt x="14" y="35"/>
                      </a:cubicBezTo>
                      <a:cubicBezTo>
                        <a:pt x="16" y="35"/>
                        <a:pt x="16" y="36"/>
                        <a:pt x="17" y="36"/>
                      </a:cubicBezTo>
                      <a:cubicBezTo>
                        <a:pt x="18" y="36"/>
                        <a:pt x="18" y="35"/>
                        <a:pt x="18" y="35"/>
                      </a:cubicBezTo>
                      <a:cubicBezTo>
                        <a:pt x="19" y="35"/>
                        <a:pt x="19" y="35"/>
                        <a:pt x="19" y="35"/>
                      </a:cubicBezTo>
                      <a:cubicBezTo>
                        <a:pt x="20" y="35"/>
                        <a:pt x="21" y="36"/>
                        <a:pt x="22" y="36"/>
                      </a:cubicBezTo>
                      <a:cubicBezTo>
                        <a:pt x="24" y="41"/>
                        <a:pt x="24" y="41"/>
                        <a:pt x="24" y="41"/>
                      </a:cubicBezTo>
                      <a:cubicBezTo>
                        <a:pt x="24" y="41"/>
                        <a:pt x="24" y="42"/>
                        <a:pt x="25" y="42"/>
                      </a:cubicBezTo>
                      <a:cubicBezTo>
                        <a:pt x="25" y="42"/>
                        <a:pt x="27" y="43"/>
                        <a:pt x="28" y="43"/>
                      </a:cubicBezTo>
                      <a:cubicBezTo>
                        <a:pt x="29" y="43"/>
                        <a:pt x="34" y="43"/>
                        <a:pt x="34" y="41"/>
                      </a:cubicBezTo>
                      <a:cubicBezTo>
                        <a:pt x="34" y="40"/>
                        <a:pt x="34" y="40"/>
                        <a:pt x="34" y="40"/>
                      </a:cubicBezTo>
                      <a:cubicBezTo>
                        <a:pt x="35" y="40"/>
                        <a:pt x="35" y="40"/>
                        <a:pt x="36" y="40"/>
                      </a:cubicBezTo>
                      <a:cubicBezTo>
                        <a:pt x="38" y="40"/>
                        <a:pt x="39" y="40"/>
                        <a:pt x="40" y="39"/>
                      </a:cubicBezTo>
                      <a:cubicBezTo>
                        <a:pt x="43" y="39"/>
                        <a:pt x="44" y="34"/>
                        <a:pt x="44" y="32"/>
                      </a:cubicBezTo>
                      <a:cubicBezTo>
                        <a:pt x="46" y="31"/>
                        <a:pt x="47" y="31"/>
                        <a:pt x="49" y="29"/>
                      </a:cubicBezTo>
                      <a:cubicBezTo>
                        <a:pt x="50" y="28"/>
                        <a:pt x="50" y="26"/>
                        <a:pt x="50" y="25"/>
                      </a:cubicBezTo>
                      <a:cubicBezTo>
                        <a:pt x="50" y="24"/>
                        <a:pt x="51" y="23"/>
                        <a:pt x="50" y="22"/>
                      </a:cubicBezTo>
                      <a:close/>
                      <a:moveTo>
                        <a:pt x="22" y="31"/>
                      </a:moveTo>
                      <a:cubicBezTo>
                        <a:pt x="23" y="30"/>
                        <a:pt x="25" y="29"/>
                        <a:pt x="27" y="28"/>
                      </a:cubicBezTo>
                      <a:cubicBezTo>
                        <a:pt x="27" y="28"/>
                        <a:pt x="28" y="28"/>
                        <a:pt x="29" y="28"/>
                      </a:cubicBezTo>
                      <a:cubicBezTo>
                        <a:pt x="29" y="28"/>
                        <a:pt x="29" y="28"/>
                        <a:pt x="29" y="28"/>
                      </a:cubicBezTo>
                      <a:cubicBezTo>
                        <a:pt x="29" y="29"/>
                        <a:pt x="29" y="31"/>
                        <a:pt x="29" y="32"/>
                      </a:cubicBezTo>
                      <a:cubicBezTo>
                        <a:pt x="29" y="32"/>
                        <a:pt x="29" y="32"/>
                        <a:pt x="29" y="32"/>
                      </a:cubicBezTo>
                      <a:cubicBezTo>
                        <a:pt x="27" y="32"/>
                        <a:pt x="25" y="33"/>
                        <a:pt x="24" y="33"/>
                      </a:cubicBezTo>
                      <a:cubicBezTo>
                        <a:pt x="23" y="32"/>
                        <a:pt x="23" y="32"/>
                        <a:pt x="22" y="32"/>
                      </a:cubicBezTo>
                      <a:cubicBezTo>
                        <a:pt x="22" y="32"/>
                        <a:pt x="22" y="31"/>
                        <a:pt x="22" y="31"/>
                      </a:cubicBezTo>
                      <a:close/>
                      <a:moveTo>
                        <a:pt x="46" y="27"/>
                      </a:moveTo>
                      <a:cubicBezTo>
                        <a:pt x="45" y="27"/>
                        <a:pt x="44" y="28"/>
                        <a:pt x="44" y="28"/>
                      </a:cubicBezTo>
                      <a:cubicBezTo>
                        <a:pt x="44" y="28"/>
                        <a:pt x="44" y="28"/>
                        <a:pt x="43" y="28"/>
                      </a:cubicBezTo>
                      <a:cubicBezTo>
                        <a:pt x="41" y="27"/>
                        <a:pt x="37" y="29"/>
                        <a:pt x="35" y="30"/>
                      </a:cubicBezTo>
                      <a:cubicBezTo>
                        <a:pt x="33" y="30"/>
                        <a:pt x="32" y="31"/>
                        <a:pt x="31" y="31"/>
                      </a:cubicBezTo>
                      <a:cubicBezTo>
                        <a:pt x="31" y="30"/>
                        <a:pt x="32" y="29"/>
                        <a:pt x="32" y="29"/>
                      </a:cubicBezTo>
                      <a:cubicBezTo>
                        <a:pt x="33" y="28"/>
                        <a:pt x="34" y="28"/>
                        <a:pt x="34" y="28"/>
                      </a:cubicBezTo>
                      <a:cubicBezTo>
                        <a:pt x="35" y="28"/>
                        <a:pt x="37" y="28"/>
                        <a:pt x="38" y="27"/>
                      </a:cubicBezTo>
                      <a:cubicBezTo>
                        <a:pt x="38" y="26"/>
                        <a:pt x="38" y="25"/>
                        <a:pt x="38" y="25"/>
                      </a:cubicBezTo>
                      <a:cubicBezTo>
                        <a:pt x="38" y="23"/>
                        <a:pt x="36" y="23"/>
                        <a:pt x="35" y="23"/>
                      </a:cubicBezTo>
                      <a:cubicBezTo>
                        <a:pt x="34" y="23"/>
                        <a:pt x="34" y="23"/>
                        <a:pt x="33" y="23"/>
                      </a:cubicBezTo>
                      <a:cubicBezTo>
                        <a:pt x="32" y="22"/>
                        <a:pt x="32" y="21"/>
                        <a:pt x="32" y="19"/>
                      </a:cubicBezTo>
                      <a:cubicBezTo>
                        <a:pt x="32" y="18"/>
                        <a:pt x="32" y="18"/>
                        <a:pt x="32" y="18"/>
                      </a:cubicBezTo>
                      <a:cubicBezTo>
                        <a:pt x="32" y="17"/>
                        <a:pt x="32" y="16"/>
                        <a:pt x="31" y="16"/>
                      </a:cubicBezTo>
                      <a:cubicBezTo>
                        <a:pt x="30" y="16"/>
                        <a:pt x="30" y="17"/>
                        <a:pt x="29" y="17"/>
                      </a:cubicBezTo>
                      <a:cubicBezTo>
                        <a:pt x="29" y="18"/>
                        <a:pt x="29" y="18"/>
                        <a:pt x="29" y="19"/>
                      </a:cubicBezTo>
                      <a:cubicBezTo>
                        <a:pt x="29" y="21"/>
                        <a:pt x="29" y="24"/>
                        <a:pt x="32" y="25"/>
                      </a:cubicBezTo>
                      <a:cubicBezTo>
                        <a:pt x="32" y="26"/>
                        <a:pt x="30" y="26"/>
                        <a:pt x="29" y="26"/>
                      </a:cubicBezTo>
                      <a:cubicBezTo>
                        <a:pt x="28" y="26"/>
                        <a:pt x="27" y="26"/>
                        <a:pt x="26" y="26"/>
                      </a:cubicBezTo>
                      <a:cubicBezTo>
                        <a:pt x="26" y="26"/>
                        <a:pt x="22" y="27"/>
                        <a:pt x="20" y="30"/>
                      </a:cubicBezTo>
                      <a:cubicBezTo>
                        <a:pt x="20" y="30"/>
                        <a:pt x="20" y="31"/>
                        <a:pt x="20" y="31"/>
                      </a:cubicBezTo>
                      <a:cubicBezTo>
                        <a:pt x="19" y="31"/>
                        <a:pt x="19" y="31"/>
                        <a:pt x="19" y="31"/>
                      </a:cubicBezTo>
                      <a:cubicBezTo>
                        <a:pt x="18" y="31"/>
                        <a:pt x="18" y="31"/>
                        <a:pt x="17" y="32"/>
                      </a:cubicBezTo>
                      <a:cubicBezTo>
                        <a:pt x="17" y="32"/>
                        <a:pt x="17" y="32"/>
                        <a:pt x="17" y="32"/>
                      </a:cubicBezTo>
                      <a:cubicBezTo>
                        <a:pt x="17" y="32"/>
                        <a:pt x="17" y="32"/>
                        <a:pt x="16" y="31"/>
                      </a:cubicBezTo>
                      <a:cubicBezTo>
                        <a:pt x="15" y="30"/>
                        <a:pt x="14" y="29"/>
                        <a:pt x="14" y="28"/>
                      </a:cubicBezTo>
                      <a:cubicBezTo>
                        <a:pt x="14" y="28"/>
                        <a:pt x="14" y="28"/>
                        <a:pt x="14" y="28"/>
                      </a:cubicBezTo>
                      <a:cubicBezTo>
                        <a:pt x="14" y="28"/>
                        <a:pt x="14" y="28"/>
                        <a:pt x="14" y="28"/>
                      </a:cubicBezTo>
                      <a:cubicBezTo>
                        <a:pt x="14" y="28"/>
                        <a:pt x="15" y="26"/>
                        <a:pt x="15" y="26"/>
                      </a:cubicBezTo>
                      <a:cubicBezTo>
                        <a:pt x="16" y="26"/>
                        <a:pt x="16" y="25"/>
                        <a:pt x="16" y="25"/>
                      </a:cubicBezTo>
                      <a:cubicBezTo>
                        <a:pt x="16" y="24"/>
                        <a:pt x="15" y="23"/>
                        <a:pt x="14" y="24"/>
                      </a:cubicBezTo>
                      <a:cubicBezTo>
                        <a:pt x="14" y="24"/>
                        <a:pt x="13" y="24"/>
                        <a:pt x="13" y="25"/>
                      </a:cubicBezTo>
                      <a:cubicBezTo>
                        <a:pt x="13" y="24"/>
                        <a:pt x="13" y="24"/>
                        <a:pt x="13" y="23"/>
                      </a:cubicBezTo>
                      <a:cubicBezTo>
                        <a:pt x="13" y="22"/>
                        <a:pt x="13" y="21"/>
                        <a:pt x="13" y="20"/>
                      </a:cubicBezTo>
                      <a:cubicBezTo>
                        <a:pt x="13" y="19"/>
                        <a:pt x="12" y="18"/>
                        <a:pt x="12" y="18"/>
                      </a:cubicBezTo>
                      <a:cubicBezTo>
                        <a:pt x="11" y="19"/>
                        <a:pt x="10" y="19"/>
                        <a:pt x="10" y="20"/>
                      </a:cubicBezTo>
                      <a:cubicBezTo>
                        <a:pt x="11" y="21"/>
                        <a:pt x="10" y="22"/>
                        <a:pt x="10" y="23"/>
                      </a:cubicBezTo>
                      <a:cubicBezTo>
                        <a:pt x="10" y="24"/>
                        <a:pt x="10" y="25"/>
                        <a:pt x="10" y="25"/>
                      </a:cubicBezTo>
                      <a:cubicBezTo>
                        <a:pt x="10" y="25"/>
                        <a:pt x="9" y="25"/>
                        <a:pt x="9" y="24"/>
                      </a:cubicBezTo>
                      <a:cubicBezTo>
                        <a:pt x="8" y="24"/>
                        <a:pt x="7" y="23"/>
                        <a:pt x="7" y="23"/>
                      </a:cubicBezTo>
                      <a:cubicBezTo>
                        <a:pt x="6" y="22"/>
                        <a:pt x="6" y="21"/>
                        <a:pt x="6" y="21"/>
                      </a:cubicBezTo>
                      <a:cubicBezTo>
                        <a:pt x="6" y="20"/>
                        <a:pt x="5" y="19"/>
                        <a:pt x="5" y="18"/>
                      </a:cubicBezTo>
                      <a:cubicBezTo>
                        <a:pt x="5" y="17"/>
                        <a:pt x="4" y="16"/>
                        <a:pt x="4" y="15"/>
                      </a:cubicBezTo>
                      <a:cubicBezTo>
                        <a:pt x="5" y="14"/>
                        <a:pt x="5" y="14"/>
                        <a:pt x="5" y="14"/>
                      </a:cubicBezTo>
                      <a:cubicBezTo>
                        <a:pt x="5" y="13"/>
                        <a:pt x="6" y="13"/>
                        <a:pt x="6" y="13"/>
                      </a:cubicBezTo>
                      <a:cubicBezTo>
                        <a:pt x="8" y="13"/>
                        <a:pt x="11" y="13"/>
                        <a:pt x="13" y="11"/>
                      </a:cubicBezTo>
                      <a:cubicBezTo>
                        <a:pt x="13" y="10"/>
                        <a:pt x="13" y="9"/>
                        <a:pt x="13" y="9"/>
                      </a:cubicBezTo>
                      <a:cubicBezTo>
                        <a:pt x="12" y="8"/>
                        <a:pt x="11" y="8"/>
                        <a:pt x="11" y="9"/>
                      </a:cubicBezTo>
                      <a:cubicBezTo>
                        <a:pt x="9" y="10"/>
                        <a:pt x="8" y="11"/>
                        <a:pt x="6" y="11"/>
                      </a:cubicBezTo>
                      <a:cubicBezTo>
                        <a:pt x="6" y="11"/>
                        <a:pt x="6" y="11"/>
                        <a:pt x="6" y="10"/>
                      </a:cubicBezTo>
                      <a:cubicBezTo>
                        <a:pt x="7" y="10"/>
                        <a:pt x="7" y="10"/>
                        <a:pt x="7" y="10"/>
                      </a:cubicBezTo>
                      <a:cubicBezTo>
                        <a:pt x="9" y="8"/>
                        <a:pt x="11" y="6"/>
                        <a:pt x="12" y="6"/>
                      </a:cubicBezTo>
                      <a:cubicBezTo>
                        <a:pt x="13" y="6"/>
                        <a:pt x="13" y="6"/>
                        <a:pt x="13" y="6"/>
                      </a:cubicBezTo>
                      <a:cubicBezTo>
                        <a:pt x="13" y="6"/>
                        <a:pt x="14" y="6"/>
                        <a:pt x="15" y="6"/>
                      </a:cubicBezTo>
                      <a:cubicBezTo>
                        <a:pt x="15" y="5"/>
                        <a:pt x="18" y="4"/>
                        <a:pt x="20" y="4"/>
                      </a:cubicBezTo>
                      <a:cubicBezTo>
                        <a:pt x="20" y="4"/>
                        <a:pt x="20" y="4"/>
                        <a:pt x="20" y="4"/>
                      </a:cubicBezTo>
                      <a:cubicBezTo>
                        <a:pt x="21" y="4"/>
                        <a:pt x="21" y="4"/>
                        <a:pt x="21" y="4"/>
                      </a:cubicBezTo>
                      <a:cubicBezTo>
                        <a:pt x="21" y="4"/>
                        <a:pt x="21" y="5"/>
                        <a:pt x="22" y="5"/>
                      </a:cubicBezTo>
                      <a:cubicBezTo>
                        <a:pt x="22" y="5"/>
                        <a:pt x="23" y="6"/>
                        <a:pt x="24" y="7"/>
                      </a:cubicBezTo>
                      <a:cubicBezTo>
                        <a:pt x="24" y="8"/>
                        <a:pt x="24" y="9"/>
                        <a:pt x="24" y="9"/>
                      </a:cubicBezTo>
                      <a:cubicBezTo>
                        <a:pt x="24" y="9"/>
                        <a:pt x="24" y="9"/>
                        <a:pt x="23" y="9"/>
                      </a:cubicBezTo>
                      <a:cubicBezTo>
                        <a:pt x="23" y="9"/>
                        <a:pt x="22" y="9"/>
                        <a:pt x="21" y="10"/>
                      </a:cubicBezTo>
                      <a:cubicBezTo>
                        <a:pt x="19" y="11"/>
                        <a:pt x="17" y="13"/>
                        <a:pt x="15" y="14"/>
                      </a:cubicBezTo>
                      <a:cubicBezTo>
                        <a:pt x="15" y="14"/>
                        <a:pt x="14" y="15"/>
                        <a:pt x="15" y="15"/>
                      </a:cubicBezTo>
                      <a:cubicBezTo>
                        <a:pt x="15" y="16"/>
                        <a:pt x="15" y="16"/>
                        <a:pt x="16" y="16"/>
                      </a:cubicBezTo>
                      <a:cubicBezTo>
                        <a:pt x="16" y="16"/>
                        <a:pt x="16" y="16"/>
                        <a:pt x="17" y="16"/>
                      </a:cubicBezTo>
                      <a:cubicBezTo>
                        <a:pt x="18" y="15"/>
                        <a:pt x="19" y="15"/>
                        <a:pt x="20" y="14"/>
                      </a:cubicBezTo>
                      <a:cubicBezTo>
                        <a:pt x="20" y="14"/>
                        <a:pt x="20" y="15"/>
                        <a:pt x="21" y="15"/>
                      </a:cubicBezTo>
                      <a:cubicBezTo>
                        <a:pt x="21" y="16"/>
                        <a:pt x="21" y="16"/>
                        <a:pt x="21" y="16"/>
                      </a:cubicBezTo>
                      <a:cubicBezTo>
                        <a:pt x="21" y="17"/>
                        <a:pt x="21" y="18"/>
                        <a:pt x="22" y="18"/>
                      </a:cubicBezTo>
                      <a:cubicBezTo>
                        <a:pt x="22" y="18"/>
                        <a:pt x="22" y="18"/>
                        <a:pt x="22" y="18"/>
                      </a:cubicBezTo>
                      <a:cubicBezTo>
                        <a:pt x="23" y="18"/>
                        <a:pt x="23" y="17"/>
                        <a:pt x="23" y="16"/>
                      </a:cubicBezTo>
                      <a:cubicBezTo>
                        <a:pt x="23" y="16"/>
                        <a:pt x="23" y="15"/>
                        <a:pt x="23" y="15"/>
                      </a:cubicBezTo>
                      <a:cubicBezTo>
                        <a:pt x="23" y="14"/>
                        <a:pt x="23" y="13"/>
                        <a:pt x="23" y="12"/>
                      </a:cubicBezTo>
                      <a:cubicBezTo>
                        <a:pt x="23" y="12"/>
                        <a:pt x="23" y="12"/>
                        <a:pt x="23" y="12"/>
                      </a:cubicBezTo>
                      <a:cubicBezTo>
                        <a:pt x="23" y="12"/>
                        <a:pt x="23" y="12"/>
                        <a:pt x="23" y="12"/>
                      </a:cubicBezTo>
                      <a:cubicBezTo>
                        <a:pt x="23" y="12"/>
                        <a:pt x="23" y="12"/>
                        <a:pt x="23" y="12"/>
                      </a:cubicBezTo>
                      <a:cubicBezTo>
                        <a:pt x="23" y="12"/>
                        <a:pt x="24" y="12"/>
                        <a:pt x="24" y="12"/>
                      </a:cubicBezTo>
                      <a:cubicBezTo>
                        <a:pt x="25" y="12"/>
                        <a:pt x="26" y="11"/>
                        <a:pt x="26" y="10"/>
                      </a:cubicBezTo>
                      <a:cubicBezTo>
                        <a:pt x="27" y="9"/>
                        <a:pt x="27" y="7"/>
                        <a:pt x="26" y="6"/>
                      </a:cubicBezTo>
                      <a:cubicBezTo>
                        <a:pt x="26" y="6"/>
                        <a:pt x="26" y="5"/>
                        <a:pt x="25" y="4"/>
                      </a:cubicBezTo>
                      <a:cubicBezTo>
                        <a:pt x="25" y="4"/>
                        <a:pt x="25" y="4"/>
                        <a:pt x="25" y="4"/>
                      </a:cubicBezTo>
                      <a:cubicBezTo>
                        <a:pt x="25" y="4"/>
                        <a:pt x="25" y="4"/>
                        <a:pt x="25" y="4"/>
                      </a:cubicBezTo>
                      <a:cubicBezTo>
                        <a:pt x="26" y="4"/>
                        <a:pt x="27" y="4"/>
                        <a:pt x="28" y="4"/>
                      </a:cubicBezTo>
                      <a:cubicBezTo>
                        <a:pt x="28" y="5"/>
                        <a:pt x="29" y="5"/>
                        <a:pt x="29" y="5"/>
                      </a:cubicBezTo>
                      <a:cubicBezTo>
                        <a:pt x="30" y="5"/>
                        <a:pt x="30" y="5"/>
                        <a:pt x="31" y="5"/>
                      </a:cubicBezTo>
                      <a:cubicBezTo>
                        <a:pt x="31" y="5"/>
                        <a:pt x="32" y="5"/>
                        <a:pt x="32" y="5"/>
                      </a:cubicBezTo>
                      <a:cubicBezTo>
                        <a:pt x="35" y="6"/>
                        <a:pt x="37" y="6"/>
                        <a:pt x="37" y="6"/>
                      </a:cubicBezTo>
                      <a:cubicBezTo>
                        <a:pt x="37" y="6"/>
                        <a:pt x="37" y="6"/>
                        <a:pt x="37" y="6"/>
                      </a:cubicBezTo>
                      <a:cubicBezTo>
                        <a:pt x="37" y="6"/>
                        <a:pt x="39" y="6"/>
                        <a:pt x="40" y="7"/>
                      </a:cubicBezTo>
                      <a:cubicBezTo>
                        <a:pt x="42" y="9"/>
                        <a:pt x="42" y="9"/>
                        <a:pt x="43" y="10"/>
                      </a:cubicBezTo>
                      <a:cubicBezTo>
                        <a:pt x="43" y="11"/>
                        <a:pt x="44" y="11"/>
                        <a:pt x="44" y="12"/>
                      </a:cubicBezTo>
                      <a:cubicBezTo>
                        <a:pt x="44" y="12"/>
                        <a:pt x="44" y="12"/>
                        <a:pt x="44" y="12"/>
                      </a:cubicBezTo>
                      <a:cubicBezTo>
                        <a:pt x="44" y="12"/>
                        <a:pt x="44" y="12"/>
                        <a:pt x="44" y="12"/>
                      </a:cubicBezTo>
                      <a:cubicBezTo>
                        <a:pt x="44" y="12"/>
                        <a:pt x="44" y="13"/>
                        <a:pt x="44" y="13"/>
                      </a:cubicBezTo>
                      <a:cubicBezTo>
                        <a:pt x="44" y="13"/>
                        <a:pt x="43" y="12"/>
                        <a:pt x="43" y="12"/>
                      </a:cubicBezTo>
                      <a:cubicBezTo>
                        <a:pt x="43" y="11"/>
                        <a:pt x="43" y="11"/>
                        <a:pt x="42" y="11"/>
                      </a:cubicBezTo>
                      <a:cubicBezTo>
                        <a:pt x="41" y="11"/>
                        <a:pt x="41" y="12"/>
                        <a:pt x="41" y="12"/>
                      </a:cubicBezTo>
                      <a:cubicBezTo>
                        <a:pt x="41" y="15"/>
                        <a:pt x="44" y="16"/>
                        <a:pt x="46" y="16"/>
                      </a:cubicBezTo>
                      <a:cubicBezTo>
                        <a:pt x="46" y="17"/>
                        <a:pt x="46" y="18"/>
                        <a:pt x="46" y="19"/>
                      </a:cubicBezTo>
                      <a:cubicBezTo>
                        <a:pt x="46" y="21"/>
                        <a:pt x="46" y="21"/>
                        <a:pt x="46" y="22"/>
                      </a:cubicBezTo>
                      <a:cubicBezTo>
                        <a:pt x="46" y="21"/>
                        <a:pt x="45" y="21"/>
                        <a:pt x="44" y="20"/>
                      </a:cubicBezTo>
                      <a:cubicBezTo>
                        <a:pt x="44" y="20"/>
                        <a:pt x="43" y="20"/>
                        <a:pt x="42" y="19"/>
                      </a:cubicBezTo>
                      <a:cubicBezTo>
                        <a:pt x="42" y="19"/>
                        <a:pt x="41" y="19"/>
                        <a:pt x="41" y="18"/>
                      </a:cubicBezTo>
                      <a:cubicBezTo>
                        <a:pt x="39" y="17"/>
                        <a:pt x="38" y="14"/>
                        <a:pt x="38" y="12"/>
                      </a:cubicBezTo>
                      <a:cubicBezTo>
                        <a:pt x="39" y="12"/>
                        <a:pt x="38" y="11"/>
                        <a:pt x="38" y="10"/>
                      </a:cubicBezTo>
                      <a:cubicBezTo>
                        <a:pt x="37" y="10"/>
                        <a:pt x="36" y="11"/>
                        <a:pt x="36" y="11"/>
                      </a:cubicBezTo>
                      <a:cubicBezTo>
                        <a:pt x="35" y="14"/>
                        <a:pt x="37" y="18"/>
                        <a:pt x="39" y="20"/>
                      </a:cubicBezTo>
                      <a:cubicBezTo>
                        <a:pt x="40" y="21"/>
                        <a:pt x="41" y="21"/>
                        <a:pt x="41" y="22"/>
                      </a:cubicBezTo>
                      <a:cubicBezTo>
                        <a:pt x="42" y="22"/>
                        <a:pt x="42" y="22"/>
                        <a:pt x="43" y="22"/>
                      </a:cubicBezTo>
                      <a:cubicBezTo>
                        <a:pt x="43" y="23"/>
                        <a:pt x="44" y="24"/>
                        <a:pt x="45" y="24"/>
                      </a:cubicBezTo>
                      <a:cubicBezTo>
                        <a:pt x="45" y="25"/>
                        <a:pt x="46" y="25"/>
                        <a:pt x="46" y="26"/>
                      </a:cubicBezTo>
                      <a:cubicBezTo>
                        <a:pt x="46" y="26"/>
                        <a:pt x="46" y="26"/>
                        <a:pt x="46" y="26"/>
                      </a:cubicBezTo>
                      <a:cubicBezTo>
                        <a:pt x="46" y="26"/>
                        <a:pt x="46" y="27"/>
                        <a:pt x="46" y="27"/>
                      </a:cubicBezTo>
                      <a:close/>
                    </a:path>
                  </a:pathLst>
                </a:custGeom>
                <a:solidFill>
                  <a:srgbClr val="23B9D6"/>
                </a:solidFill>
                <a:ln>
                  <a:noFill/>
                </a:ln>
                <a:extLst>
                  <a:ext uri="{91240B29-F687-4F45-9708-019B960494DF}">
                    <a14:hiddenLine xmlns:a14="http://schemas.microsoft.com/office/drawing/2010/main" xmlns="" w="9525">
                      <a:solidFill>
                        <a:srgbClr val="000000"/>
                      </a:solidFill>
                      <a:round/>
                    </a14:hiddenLine>
                  </a:ext>
                </a:extLst>
              </p:spPr>
              <p:txBody>
                <a:bodyPr/>
                <a:lstStyle/>
                <a:p>
                  <a:pPr>
                    <a:defRPr/>
                  </a:pPr>
                  <a:endParaRPr lang="zh-CN" altLang="en-US">
                    <a:solidFill>
                      <a:prstClr val="black"/>
                    </a:solidFill>
                    <a:latin typeface="+mn-lt"/>
                    <a:ea typeface="+mn-ea"/>
                  </a:endParaRPr>
                </a:p>
              </p:txBody>
            </p:sp>
          </p:grpSp>
        </p:grpSp>
        <p:sp>
          <p:nvSpPr>
            <p:cNvPr id="75" name="TextBox 368"/>
            <p:cNvSpPr txBox="1">
              <a:spLocks noChangeArrowheads="1"/>
            </p:cNvSpPr>
            <p:nvPr/>
          </p:nvSpPr>
          <p:spPr bwMode="auto">
            <a:xfrm>
              <a:off x="3848909" y="1196332"/>
              <a:ext cx="3320236" cy="393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dirty="0">
                  <a:solidFill>
                    <a:srgbClr val="262626"/>
                  </a:solidFill>
                  <a:latin typeface="微软雅黑" panose="020B0503020204020204" pitchFamily="34" charset="-122"/>
                  <a:ea typeface="微软雅黑" panose="020B0503020204020204" pitchFamily="34" charset="-122"/>
                </a:rPr>
                <a:t>心理分析团体治疗的目标</a:t>
              </a:r>
            </a:p>
          </p:txBody>
        </p:sp>
        <p:sp>
          <p:nvSpPr>
            <p:cNvPr id="76" name="TextBox 47"/>
            <p:cNvSpPr txBox="1">
              <a:spLocks noChangeArrowheads="1"/>
            </p:cNvSpPr>
            <p:nvPr/>
          </p:nvSpPr>
          <p:spPr bwMode="auto">
            <a:xfrm>
              <a:off x="3848944" y="1561844"/>
              <a:ext cx="4673458" cy="403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2400" dirty="0">
                  <a:solidFill>
                    <a:srgbClr val="565E5D"/>
                  </a:solidFill>
                  <a:ea typeface="微软雅黑" panose="020B0503020204020204" pitchFamily="34" charset="-122"/>
                </a:rPr>
                <a:t>协助组员重整人格，自我性格的完善</a:t>
              </a:r>
            </a:p>
          </p:txBody>
        </p:sp>
      </p:grpSp>
      <p:grpSp>
        <p:nvGrpSpPr>
          <p:cNvPr id="81" name="组合 80"/>
          <p:cNvGrpSpPr/>
          <p:nvPr/>
        </p:nvGrpSpPr>
        <p:grpSpPr bwMode="auto">
          <a:xfrm>
            <a:off x="3675864" y="3147758"/>
            <a:ext cx="7870825" cy="1466215"/>
            <a:chOff x="2902244" y="2462685"/>
            <a:chExt cx="5905341" cy="1106688"/>
          </a:xfrm>
        </p:grpSpPr>
        <p:grpSp>
          <p:nvGrpSpPr>
            <p:cNvPr id="82" name="组合 6276"/>
            <p:cNvGrpSpPr/>
            <p:nvPr/>
          </p:nvGrpSpPr>
          <p:grpSpPr bwMode="auto">
            <a:xfrm>
              <a:off x="2902244" y="2462685"/>
              <a:ext cx="919291" cy="919291"/>
              <a:chOff x="2838310" y="2277105"/>
              <a:chExt cx="1129700" cy="1129700"/>
            </a:xfrm>
          </p:grpSpPr>
          <p:sp>
            <p:nvSpPr>
              <p:cNvPr id="85" name="圆角矩形 84"/>
              <p:cNvSpPr/>
              <p:nvPr/>
            </p:nvSpPr>
            <p:spPr>
              <a:xfrm>
                <a:off x="2838310" y="2277105"/>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grpSp>
            <p:nvGrpSpPr>
              <p:cNvPr id="86" name="组合 6274"/>
              <p:cNvGrpSpPr/>
              <p:nvPr/>
            </p:nvGrpSpPr>
            <p:grpSpPr bwMode="auto">
              <a:xfrm>
                <a:off x="2993429" y="2432225"/>
                <a:ext cx="819461" cy="819460"/>
                <a:chOff x="4838988" y="2441128"/>
                <a:chExt cx="1171863" cy="1171862"/>
              </a:xfrm>
            </p:grpSpPr>
            <p:sp>
              <p:nvSpPr>
                <p:cNvPr id="87" name="Freeform 156"/>
                <p:cNvSpPr>
                  <a:spLocks noEditPoints="1"/>
                </p:cNvSpPr>
                <p:nvPr/>
              </p:nvSpPr>
              <p:spPr bwMode="auto">
                <a:xfrm>
                  <a:off x="4838988" y="2441128"/>
                  <a:ext cx="1171863" cy="1171862"/>
                </a:xfrm>
                <a:custGeom>
                  <a:avLst/>
                  <a:gdLst>
                    <a:gd name="T0" fmla="*/ 600955 w 39"/>
                    <a:gd name="T1" fmla="*/ 0 h 39"/>
                    <a:gd name="T2" fmla="*/ 0 w 39"/>
                    <a:gd name="T3" fmla="*/ 570907 h 39"/>
                    <a:gd name="T4" fmla="*/ 600955 w 39"/>
                    <a:gd name="T5" fmla="*/ 1171862 h 39"/>
                    <a:gd name="T6" fmla="*/ 1171863 w 39"/>
                    <a:gd name="T7" fmla="*/ 570907 h 39"/>
                    <a:gd name="T8" fmla="*/ 600955 w 39"/>
                    <a:gd name="T9" fmla="*/ 0 h 39"/>
                    <a:gd name="T10" fmla="*/ 600955 w 39"/>
                    <a:gd name="T11" fmla="*/ 1021623 h 39"/>
                    <a:gd name="T12" fmla="*/ 150239 w 39"/>
                    <a:gd name="T13" fmla="*/ 570907 h 39"/>
                    <a:gd name="T14" fmla="*/ 600955 w 39"/>
                    <a:gd name="T15" fmla="*/ 150239 h 39"/>
                    <a:gd name="T16" fmla="*/ 1021624 w 39"/>
                    <a:gd name="T17" fmla="*/ 570907 h 39"/>
                    <a:gd name="T18" fmla="*/ 600955 w 39"/>
                    <a:gd name="T19" fmla="*/ 102162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9">
                      <a:moveTo>
                        <a:pt x="20" y="0"/>
                      </a:moveTo>
                      <a:cubicBezTo>
                        <a:pt x="9" y="0"/>
                        <a:pt x="0" y="9"/>
                        <a:pt x="0" y="19"/>
                      </a:cubicBezTo>
                      <a:cubicBezTo>
                        <a:pt x="0" y="30"/>
                        <a:pt x="9" y="39"/>
                        <a:pt x="20" y="39"/>
                      </a:cubicBezTo>
                      <a:cubicBezTo>
                        <a:pt x="30" y="39"/>
                        <a:pt x="39" y="30"/>
                        <a:pt x="39" y="19"/>
                      </a:cubicBezTo>
                      <a:cubicBezTo>
                        <a:pt x="39" y="9"/>
                        <a:pt x="30" y="0"/>
                        <a:pt x="20" y="0"/>
                      </a:cubicBezTo>
                      <a:close/>
                      <a:moveTo>
                        <a:pt x="20" y="34"/>
                      </a:moveTo>
                      <a:cubicBezTo>
                        <a:pt x="12" y="34"/>
                        <a:pt x="5" y="27"/>
                        <a:pt x="5" y="19"/>
                      </a:cubicBezTo>
                      <a:cubicBezTo>
                        <a:pt x="5" y="11"/>
                        <a:pt x="12" y="5"/>
                        <a:pt x="20" y="5"/>
                      </a:cubicBezTo>
                      <a:cubicBezTo>
                        <a:pt x="27" y="5"/>
                        <a:pt x="34" y="11"/>
                        <a:pt x="34" y="19"/>
                      </a:cubicBezTo>
                      <a:cubicBezTo>
                        <a:pt x="34" y="27"/>
                        <a:pt x="27" y="34"/>
                        <a:pt x="20" y="34"/>
                      </a:cubicBezTo>
                      <a:close/>
                    </a:path>
                  </a:pathLst>
                </a:custGeom>
                <a:solidFill>
                  <a:srgbClr val="23B9D6"/>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88" name="Oval 157"/>
                <p:cNvSpPr>
                  <a:spLocks noChangeArrowheads="1"/>
                </p:cNvSpPr>
                <p:nvPr/>
              </p:nvSpPr>
              <p:spPr bwMode="auto">
                <a:xfrm>
                  <a:off x="5170167" y="2772305"/>
                  <a:ext cx="509506" cy="509506"/>
                </a:xfrm>
                <a:custGeom>
                  <a:avLst/>
                  <a:gdLst>
                    <a:gd name="T0" fmla="*/ 254753 w 509506"/>
                    <a:gd name="T1" fmla="*/ 0 h 509506"/>
                    <a:gd name="T2" fmla="*/ 509506 w 509506"/>
                    <a:gd name="T3" fmla="*/ 254753 h 509506"/>
                    <a:gd name="T4" fmla="*/ 500690 w 509506"/>
                    <a:gd name="T5" fmla="*/ 317823 h 509506"/>
                    <a:gd name="T6" fmla="*/ 390879 w 509506"/>
                    <a:gd name="T7" fmla="*/ 272798 h 509506"/>
                    <a:gd name="T8" fmla="*/ 233088 w 509506"/>
                    <a:gd name="T9" fmla="*/ 430584 h 509506"/>
                    <a:gd name="T10" fmla="*/ 257129 w 509506"/>
                    <a:gd name="T11" fmla="*/ 509267 h 509506"/>
                    <a:gd name="T12" fmla="*/ 254753 w 509506"/>
                    <a:gd name="T13" fmla="*/ 509506 h 509506"/>
                    <a:gd name="T14" fmla="*/ 0 w 509506"/>
                    <a:gd name="T15" fmla="*/ 254753 h 509506"/>
                    <a:gd name="T16" fmla="*/ 254753 w 509506"/>
                    <a:gd name="T17" fmla="*/ 0 h 50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506" h="509506">
                      <a:moveTo>
                        <a:pt x="254753" y="0"/>
                      </a:moveTo>
                      <a:cubicBezTo>
                        <a:pt x="395449" y="0"/>
                        <a:pt x="509506" y="114057"/>
                        <a:pt x="509506" y="254753"/>
                      </a:cubicBezTo>
                      <a:cubicBezTo>
                        <a:pt x="509506" y="276604"/>
                        <a:pt x="506755" y="297812"/>
                        <a:pt x="500690" y="317823"/>
                      </a:cubicBezTo>
                      <a:cubicBezTo>
                        <a:pt x="472535" y="289854"/>
                        <a:pt x="433699" y="272798"/>
                        <a:pt x="390879" y="272798"/>
                      </a:cubicBezTo>
                      <a:cubicBezTo>
                        <a:pt x="303733" y="272798"/>
                        <a:pt x="233088" y="343441"/>
                        <a:pt x="233088" y="430584"/>
                      </a:cubicBezTo>
                      <a:cubicBezTo>
                        <a:pt x="233088" y="459791"/>
                        <a:pt x="241024" y="487145"/>
                        <a:pt x="257129" y="509267"/>
                      </a:cubicBezTo>
                      <a:cubicBezTo>
                        <a:pt x="256339" y="509502"/>
                        <a:pt x="255547" y="509506"/>
                        <a:pt x="254753" y="509506"/>
                      </a:cubicBezTo>
                      <a:cubicBezTo>
                        <a:pt x="114057" y="509506"/>
                        <a:pt x="0" y="395449"/>
                        <a:pt x="0" y="254753"/>
                      </a:cubicBezTo>
                      <a:cubicBezTo>
                        <a:pt x="0" y="114057"/>
                        <a:pt x="114057" y="0"/>
                        <a:pt x="254753" y="0"/>
                      </a:cubicBezTo>
                      <a:close/>
                    </a:path>
                  </a:pathLst>
                </a:custGeom>
                <a:solidFill>
                  <a:srgbClr val="23B9D6"/>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89" name="Oval 157"/>
                <p:cNvSpPr>
                  <a:spLocks noChangeArrowheads="1"/>
                </p:cNvSpPr>
                <p:nvPr/>
              </p:nvSpPr>
              <p:spPr bwMode="auto">
                <a:xfrm>
                  <a:off x="5204532" y="2836247"/>
                  <a:ext cx="180020" cy="18002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srgbClr val="000000"/>
                    </a:solidFill>
                  </a:endParaRPr>
                </a:p>
              </p:txBody>
            </p:sp>
          </p:grpSp>
        </p:grpSp>
        <p:sp>
          <p:nvSpPr>
            <p:cNvPr id="83" name="TextBox 370"/>
            <p:cNvSpPr txBox="1">
              <a:spLocks noChangeArrowheads="1"/>
            </p:cNvSpPr>
            <p:nvPr/>
          </p:nvSpPr>
          <p:spPr bwMode="auto">
            <a:xfrm>
              <a:off x="3848909" y="2531703"/>
              <a:ext cx="3401229" cy="393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a:solidFill>
                    <a:srgbClr val="262626"/>
                  </a:solidFill>
                  <a:latin typeface="微软雅黑" panose="020B0503020204020204" pitchFamily="34" charset="-122"/>
                  <a:ea typeface="微软雅黑" panose="020B0503020204020204" pitchFamily="34" charset="-122"/>
                </a:rPr>
                <a:t>行为治疗团体的目标</a:t>
              </a:r>
            </a:p>
          </p:txBody>
        </p:sp>
        <p:sp>
          <p:nvSpPr>
            <p:cNvPr id="84" name="TextBox 47"/>
            <p:cNvSpPr txBox="1">
              <a:spLocks noChangeArrowheads="1"/>
            </p:cNvSpPr>
            <p:nvPr/>
          </p:nvSpPr>
          <p:spPr bwMode="auto">
            <a:xfrm>
              <a:off x="3848909" y="2831741"/>
              <a:ext cx="4958676" cy="737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2400" dirty="0">
                  <a:solidFill>
                    <a:srgbClr val="565E5D"/>
                  </a:solidFill>
                  <a:ea typeface="微软雅黑" panose="020B0503020204020204" pitchFamily="34" charset="-122"/>
                </a:rPr>
                <a:t>教导组员发展出一套自我管理的办法，从而能够控制自己的人生，有效处理当前和未来的问题</a:t>
              </a:r>
            </a:p>
          </p:txBody>
        </p:sp>
      </p:grpSp>
      <p:grpSp>
        <p:nvGrpSpPr>
          <p:cNvPr id="90" name="组合 89"/>
          <p:cNvGrpSpPr/>
          <p:nvPr/>
        </p:nvGrpSpPr>
        <p:grpSpPr bwMode="auto">
          <a:xfrm>
            <a:off x="3675865" y="2914266"/>
            <a:ext cx="7444171" cy="1735407"/>
            <a:chOff x="2902244" y="2285650"/>
            <a:chExt cx="5585233" cy="1310457"/>
          </a:xfrm>
        </p:grpSpPr>
        <p:cxnSp>
          <p:nvCxnSpPr>
            <p:cNvPr id="91" name="直接连接符 90"/>
            <p:cNvCxnSpPr/>
            <p:nvPr/>
          </p:nvCxnSpPr>
          <p:spPr>
            <a:xfrm>
              <a:off x="2902244" y="2285650"/>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2902244" y="3596107"/>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bwMode="auto">
          <a:xfrm>
            <a:off x="3675864" y="4889474"/>
            <a:ext cx="8037830" cy="1826896"/>
            <a:chOff x="2902244" y="3776966"/>
            <a:chExt cx="6030642" cy="1378927"/>
          </a:xfrm>
        </p:grpSpPr>
        <p:sp>
          <p:nvSpPr>
            <p:cNvPr id="94" name="TextBox 372"/>
            <p:cNvSpPr txBox="1">
              <a:spLocks noChangeArrowheads="1"/>
            </p:cNvSpPr>
            <p:nvPr/>
          </p:nvSpPr>
          <p:spPr bwMode="auto">
            <a:xfrm>
              <a:off x="3848909" y="3808120"/>
              <a:ext cx="2852382" cy="393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a:solidFill>
                    <a:srgbClr val="262626"/>
                  </a:solidFill>
                  <a:latin typeface="微软雅黑" panose="020B0503020204020204" pitchFamily="34" charset="-122"/>
                  <a:ea typeface="微软雅黑" panose="020B0503020204020204" pitchFamily="34" charset="-122"/>
                </a:rPr>
                <a:t>支持性团体治疗的目标</a:t>
              </a:r>
            </a:p>
          </p:txBody>
        </p:sp>
        <p:sp>
          <p:nvSpPr>
            <p:cNvPr id="95" name="TextBox 47"/>
            <p:cNvSpPr txBox="1">
              <a:spLocks noChangeArrowheads="1"/>
            </p:cNvSpPr>
            <p:nvPr/>
          </p:nvSpPr>
          <p:spPr bwMode="auto">
            <a:xfrm>
              <a:off x="3848909" y="4083714"/>
              <a:ext cx="5083977" cy="1072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2400" dirty="0">
                  <a:solidFill>
                    <a:srgbClr val="565E5D"/>
                  </a:solidFill>
                  <a:ea typeface="微软雅黑" panose="020B0503020204020204" pitchFamily="34" charset="-122"/>
                </a:rPr>
                <a:t>没有明确目标，只要组长为团体营造和维持充满真诚、尊重和共情的氛围，就可以导致组员自我形象和自主行为有所改变</a:t>
              </a:r>
            </a:p>
          </p:txBody>
        </p:sp>
        <p:grpSp>
          <p:nvGrpSpPr>
            <p:cNvPr id="96" name="组合 6285"/>
            <p:cNvGrpSpPr/>
            <p:nvPr/>
          </p:nvGrpSpPr>
          <p:grpSpPr bwMode="auto">
            <a:xfrm>
              <a:off x="2902244" y="3776966"/>
              <a:ext cx="919291" cy="919291"/>
              <a:chOff x="2902244" y="3776966"/>
              <a:chExt cx="919291" cy="919291"/>
            </a:xfrm>
          </p:grpSpPr>
          <p:sp>
            <p:nvSpPr>
              <p:cNvPr id="97" name="圆角矩形 96"/>
              <p:cNvSpPr/>
              <p:nvPr/>
            </p:nvSpPr>
            <p:spPr>
              <a:xfrm>
                <a:off x="2902244" y="3776966"/>
                <a:ext cx="919291" cy="919291"/>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98" name="Freeform 164"/>
              <p:cNvSpPr>
                <a:spLocks noEditPoints="1"/>
              </p:cNvSpPr>
              <p:nvPr/>
            </p:nvSpPr>
            <p:spPr bwMode="auto">
              <a:xfrm>
                <a:off x="2997047" y="3920907"/>
                <a:ext cx="729684" cy="631409"/>
              </a:xfrm>
              <a:custGeom>
                <a:avLst/>
                <a:gdLst>
                  <a:gd name="T0" fmla="*/ 654399 w 126"/>
                  <a:gd name="T1" fmla="*/ 307015 h 109"/>
                  <a:gd name="T2" fmla="*/ 579114 w 126"/>
                  <a:gd name="T3" fmla="*/ 98477 h 109"/>
                  <a:gd name="T4" fmla="*/ 474874 w 126"/>
                  <a:gd name="T5" fmla="*/ 46342 h 109"/>
                  <a:gd name="T6" fmla="*/ 393798 w 126"/>
                  <a:gd name="T7" fmla="*/ 214331 h 109"/>
                  <a:gd name="T8" fmla="*/ 393798 w 126"/>
                  <a:gd name="T9" fmla="*/ 231710 h 109"/>
                  <a:gd name="T10" fmla="*/ 382215 w 126"/>
                  <a:gd name="T11" fmla="*/ 0 h 109"/>
                  <a:gd name="T12" fmla="*/ 347469 w 126"/>
                  <a:gd name="T13" fmla="*/ 0 h 109"/>
                  <a:gd name="T14" fmla="*/ 335886 w 126"/>
                  <a:gd name="T15" fmla="*/ 237502 h 109"/>
                  <a:gd name="T16" fmla="*/ 330095 w 126"/>
                  <a:gd name="T17" fmla="*/ 214331 h 109"/>
                  <a:gd name="T18" fmla="*/ 249019 w 126"/>
                  <a:gd name="T19" fmla="*/ 46342 h 109"/>
                  <a:gd name="T20" fmla="*/ 144779 w 126"/>
                  <a:gd name="T21" fmla="*/ 98477 h 109"/>
                  <a:gd name="T22" fmla="*/ 69494 w 126"/>
                  <a:gd name="T23" fmla="*/ 307015 h 109"/>
                  <a:gd name="T24" fmla="*/ 17373 w 126"/>
                  <a:gd name="T25" fmla="*/ 538725 h 109"/>
                  <a:gd name="T26" fmla="*/ 110032 w 126"/>
                  <a:gd name="T27" fmla="*/ 625616 h 109"/>
                  <a:gd name="T28" fmla="*/ 156361 w 126"/>
                  <a:gd name="T29" fmla="*/ 544518 h 109"/>
                  <a:gd name="T30" fmla="*/ 277975 w 126"/>
                  <a:gd name="T31" fmla="*/ 550311 h 109"/>
                  <a:gd name="T32" fmla="*/ 330095 w 126"/>
                  <a:gd name="T33" fmla="*/ 463419 h 109"/>
                  <a:gd name="T34" fmla="*/ 341677 w 126"/>
                  <a:gd name="T35" fmla="*/ 295430 h 109"/>
                  <a:gd name="T36" fmla="*/ 382215 w 126"/>
                  <a:gd name="T37" fmla="*/ 295430 h 109"/>
                  <a:gd name="T38" fmla="*/ 393798 w 126"/>
                  <a:gd name="T39" fmla="*/ 463419 h 109"/>
                  <a:gd name="T40" fmla="*/ 451709 w 126"/>
                  <a:gd name="T41" fmla="*/ 550311 h 109"/>
                  <a:gd name="T42" fmla="*/ 573323 w 126"/>
                  <a:gd name="T43" fmla="*/ 544518 h 109"/>
                  <a:gd name="T44" fmla="*/ 619652 w 126"/>
                  <a:gd name="T45" fmla="*/ 625616 h 109"/>
                  <a:gd name="T46" fmla="*/ 706519 w 126"/>
                  <a:gd name="T47" fmla="*/ 538725 h 109"/>
                  <a:gd name="T48" fmla="*/ 654399 w 126"/>
                  <a:gd name="T49" fmla="*/ 307015 h 109"/>
                  <a:gd name="T50" fmla="*/ 202690 w 126"/>
                  <a:gd name="T51" fmla="*/ 295430 h 109"/>
                  <a:gd name="T52" fmla="*/ 225855 w 126"/>
                  <a:gd name="T53" fmla="*/ 382321 h 109"/>
                  <a:gd name="T54" fmla="*/ 191108 w 126"/>
                  <a:gd name="T55" fmla="*/ 475005 h 109"/>
                  <a:gd name="T56" fmla="*/ 202690 w 126"/>
                  <a:gd name="T57" fmla="*/ 382321 h 109"/>
                  <a:gd name="T58" fmla="*/ 185317 w 126"/>
                  <a:gd name="T59" fmla="*/ 312808 h 109"/>
                  <a:gd name="T60" fmla="*/ 185317 w 126"/>
                  <a:gd name="T61" fmla="*/ 312808 h 109"/>
                  <a:gd name="T62" fmla="*/ 75285 w 126"/>
                  <a:gd name="T63" fmla="*/ 451834 h 109"/>
                  <a:gd name="T64" fmla="*/ 173734 w 126"/>
                  <a:gd name="T65" fmla="*/ 295430 h 109"/>
                  <a:gd name="T66" fmla="*/ 231646 w 126"/>
                  <a:gd name="T67" fmla="*/ 243295 h 109"/>
                  <a:gd name="T68" fmla="*/ 191108 w 126"/>
                  <a:gd name="T69" fmla="*/ 191161 h 109"/>
                  <a:gd name="T70" fmla="*/ 127405 w 126"/>
                  <a:gd name="T71" fmla="*/ 185368 h 109"/>
                  <a:gd name="T72" fmla="*/ 167943 w 126"/>
                  <a:gd name="T73" fmla="*/ 162197 h 109"/>
                  <a:gd name="T74" fmla="*/ 173734 w 126"/>
                  <a:gd name="T75" fmla="*/ 162197 h 109"/>
                  <a:gd name="T76" fmla="*/ 202690 w 126"/>
                  <a:gd name="T77" fmla="*/ 167990 h 109"/>
                  <a:gd name="T78" fmla="*/ 254810 w 126"/>
                  <a:gd name="T79" fmla="*/ 237502 h 109"/>
                  <a:gd name="T80" fmla="*/ 277975 w 126"/>
                  <a:gd name="T81" fmla="*/ 231710 h 109"/>
                  <a:gd name="T82" fmla="*/ 335886 w 126"/>
                  <a:gd name="T83" fmla="*/ 243295 h 109"/>
                  <a:gd name="T84" fmla="*/ 335886 w 126"/>
                  <a:gd name="T85" fmla="*/ 266466 h 109"/>
                  <a:gd name="T86" fmla="*/ 202690 w 126"/>
                  <a:gd name="T87" fmla="*/ 295430 h 109"/>
                  <a:gd name="T88" fmla="*/ 544367 w 126"/>
                  <a:gd name="T89" fmla="*/ 312808 h 109"/>
                  <a:gd name="T90" fmla="*/ 544367 w 126"/>
                  <a:gd name="T91" fmla="*/ 312808 h 109"/>
                  <a:gd name="T92" fmla="*/ 521203 w 126"/>
                  <a:gd name="T93" fmla="*/ 382321 h 109"/>
                  <a:gd name="T94" fmla="*/ 532785 w 126"/>
                  <a:gd name="T95" fmla="*/ 475005 h 109"/>
                  <a:gd name="T96" fmla="*/ 503829 w 126"/>
                  <a:gd name="T97" fmla="*/ 382321 h 109"/>
                  <a:gd name="T98" fmla="*/ 526994 w 126"/>
                  <a:gd name="T99" fmla="*/ 295430 h 109"/>
                  <a:gd name="T100" fmla="*/ 388007 w 126"/>
                  <a:gd name="T101" fmla="*/ 266466 h 109"/>
                  <a:gd name="T102" fmla="*/ 393798 w 126"/>
                  <a:gd name="T103" fmla="*/ 243295 h 109"/>
                  <a:gd name="T104" fmla="*/ 445918 w 126"/>
                  <a:gd name="T105" fmla="*/ 231710 h 109"/>
                  <a:gd name="T106" fmla="*/ 474874 w 126"/>
                  <a:gd name="T107" fmla="*/ 237502 h 109"/>
                  <a:gd name="T108" fmla="*/ 526994 w 126"/>
                  <a:gd name="T109" fmla="*/ 167990 h 109"/>
                  <a:gd name="T110" fmla="*/ 555950 w 126"/>
                  <a:gd name="T111" fmla="*/ 162197 h 109"/>
                  <a:gd name="T112" fmla="*/ 561741 w 126"/>
                  <a:gd name="T113" fmla="*/ 162197 h 109"/>
                  <a:gd name="T114" fmla="*/ 602279 w 126"/>
                  <a:gd name="T115" fmla="*/ 185368 h 109"/>
                  <a:gd name="T116" fmla="*/ 532785 w 126"/>
                  <a:gd name="T117" fmla="*/ 191161 h 109"/>
                  <a:gd name="T118" fmla="*/ 492247 w 126"/>
                  <a:gd name="T119" fmla="*/ 243295 h 109"/>
                  <a:gd name="T120" fmla="*/ 555950 w 126"/>
                  <a:gd name="T121" fmla="*/ 295430 h 109"/>
                  <a:gd name="T122" fmla="*/ 654399 w 126"/>
                  <a:gd name="T123" fmla="*/ 451834 h 109"/>
                  <a:gd name="T124" fmla="*/ 544367 w 126"/>
                  <a:gd name="T125" fmla="*/ 312808 h 1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 h="109">
                    <a:moveTo>
                      <a:pt x="113" y="53"/>
                    </a:moveTo>
                    <a:cubicBezTo>
                      <a:pt x="110" y="41"/>
                      <a:pt x="108" y="26"/>
                      <a:pt x="100" y="17"/>
                    </a:cubicBezTo>
                    <a:cubicBezTo>
                      <a:pt x="96" y="12"/>
                      <a:pt x="88" y="6"/>
                      <a:pt x="82" y="8"/>
                    </a:cubicBezTo>
                    <a:cubicBezTo>
                      <a:pt x="73" y="12"/>
                      <a:pt x="71" y="26"/>
                      <a:pt x="68" y="37"/>
                    </a:cubicBezTo>
                    <a:cubicBezTo>
                      <a:pt x="68" y="38"/>
                      <a:pt x="68" y="39"/>
                      <a:pt x="68" y="40"/>
                    </a:cubicBezTo>
                    <a:cubicBezTo>
                      <a:pt x="68" y="40"/>
                      <a:pt x="66" y="20"/>
                      <a:pt x="66" y="0"/>
                    </a:cubicBezTo>
                    <a:cubicBezTo>
                      <a:pt x="60" y="0"/>
                      <a:pt x="60" y="0"/>
                      <a:pt x="60" y="0"/>
                    </a:cubicBezTo>
                    <a:cubicBezTo>
                      <a:pt x="60" y="20"/>
                      <a:pt x="58" y="41"/>
                      <a:pt x="58" y="41"/>
                    </a:cubicBezTo>
                    <a:cubicBezTo>
                      <a:pt x="58" y="39"/>
                      <a:pt x="57" y="38"/>
                      <a:pt x="57" y="37"/>
                    </a:cubicBezTo>
                    <a:cubicBezTo>
                      <a:pt x="55" y="26"/>
                      <a:pt x="52" y="12"/>
                      <a:pt x="43" y="8"/>
                    </a:cubicBezTo>
                    <a:cubicBezTo>
                      <a:pt x="37" y="6"/>
                      <a:pt x="30" y="12"/>
                      <a:pt x="25" y="17"/>
                    </a:cubicBezTo>
                    <a:cubicBezTo>
                      <a:pt x="17" y="26"/>
                      <a:pt x="16" y="41"/>
                      <a:pt x="12" y="53"/>
                    </a:cubicBezTo>
                    <a:cubicBezTo>
                      <a:pt x="8" y="66"/>
                      <a:pt x="0" y="80"/>
                      <a:pt x="3" y="93"/>
                    </a:cubicBezTo>
                    <a:cubicBezTo>
                      <a:pt x="6" y="101"/>
                      <a:pt x="13" y="109"/>
                      <a:pt x="19" y="108"/>
                    </a:cubicBezTo>
                    <a:cubicBezTo>
                      <a:pt x="23" y="107"/>
                      <a:pt x="23" y="97"/>
                      <a:pt x="27" y="94"/>
                    </a:cubicBezTo>
                    <a:cubicBezTo>
                      <a:pt x="33" y="90"/>
                      <a:pt x="41" y="99"/>
                      <a:pt x="48" y="95"/>
                    </a:cubicBezTo>
                    <a:cubicBezTo>
                      <a:pt x="52" y="92"/>
                      <a:pt x="55" y="86"/>
                      <a:pt x="57" y="80"/>
                    </a:cubicBezTo>
                    <a:cubicBezTo>
                      <a:pt x="60" y="71"/>
                      <a:pt x="60" y="61"/>
                      <a:pt x="59" y="51"/>
                    </a:cubicBezTo>
                    <a:cubicBezTo>
                      <a:pt x="61" y="53"/>
                      <a:pt x="64" y="53"/>
                      <a:pt x="66" y="51"/>
                    </a:cubicBezTo>
                    <a:cubicBezTo>
                      <a:pt x="65" y="61"/>
                      <a:pt x="66" y="71"/>
                      <a:pt x="68" y="80"/>
                    </a:cubicBezTo>
                    <a:cubicBezTo>
                      <a:pt x="70" y="86"/>
                      <a:pt x="73" y="92"/>
                      <a:pt x="78" y="95"/>
                    </a:cubicBezTo>
                    <a:cubicBezTo>
                      <a:pt x="84" y="99"/>
                      <a:pt x="93" y="90"/>
                      <a:pt x="99" y="94"/>
                    </a:cubicBezTo>
                    <a:cubicBezTo>
                      <a:pt x="103" y="97"/>
                      <a:pt x="102" y="107"/>
                      <a:pt x="107" y="108"/>
                    </a:cubicBezTo>
                    <a:cubicBezTo>
                      <a:pt x="113" y="109"/>
                      <a:pt x="120" y="101"/>
                      <a:pt x="122" y="93"/>
                    </a:cubicBezTo>
                    <a:cubicBezTo>
                      <a:pt x="126" y="80"/>
                      <a:pt x="117" y="66"/>
                      <a:pt x="113" y="53"/>
                    </a:cubicBezTo>
                    <a:close/>
                    <a:moveTo>
                      <a:pt x="35" y="51"/>
                    </a:moveTo>
                    <a:cubicBezTo>
                      <a:pt x="38" y="56"/>
                      <a:pt x="39" y="61"/>
                      <a:pt x="39" y="66"/>
                    </a:cubicBezTo>
                    <a:cubicBezTo>
                      <a:pt x="39" y="72"/>
                      <a:pt x="37" y="77"/>
                      <a:pt x="33" y="82"/>
                    </a:cubicBezTo>
                    <a:cubicBezTo>
                      <a:pt x="33" y="82"/>
                      <a:pt x="36" y="71"/>
                      <a:pt x="35" y="66"/>
                    </a:cubicBezTo>
                    <a:cubicBezTo>
                      <a:pt x="35" y="62"/>
                      <a:pt x="34" y="58"/>
                      <a:pt x="32" y="54"/>
                    </a:cubicBezTo>
                    <a:cubicBezTo>
                      <a:pt x="32" y="54"/>
                      <a:pt x="32" y="54"/>
                      <a:pt x="32" y="54"/>
                    </a:cubicBezTo>
                    <a:cubicBezTo>
                      <a:pt x="28" y="61"/>
                      <a:pt x="13" y="78"/>
                      <a:pt x="13" y="78"/>
                    </a:cubicBezTo>
                    <a:cubicBezTo>
                      <a:pt x="13" y="78"/>
                      <a:pt x="23" y="59"/>
                      <a:pt x="30" y="51"/>
                    </a:cubicBezTo>
                    <a:cubicBezTo>
                      <a:pt x="33" y="47"/>
                      <a:pt x="36" y="44"/>
                      <a:pt x="40" y="42"/>
                    </a:cubicBezTo>
                    <a:cubicBezTo>
                      <a:pt x="38" y="37"/>
                      <a:pt x="36" y="35"/>
                      <a:pt x="33" y="33"/>
                    </a:cubicBezTo>
                    <a:cubicBezTo>
                      <a:pt x="30" y="31"/>
                      <a:pt x="22" y="32"/>
                      <a:pt x="22" y="32"/>
                    </a:cubicBezTo>
                    <a:cubicBezTo>
                      <a:pt x="22" y="32"/>
                      <a:pt x="26" y="28"/>
                      <a:pt x="29" y="28"/>
                    </a:cubicBezTo>
                    <a:cubicBezTo>
                      <a:pt x="29" y="28"/>
                      <a:pt x="30" y="28"/>
                      <a:pt x="30" y="28"/>
                    </a:cubicBezTo>
                    <a:cubicBezTo>
                      <a:pt x="32" y="28"/>
                      <a:pt x="33" y="28"/>
                      <a:pt x="35" y="29"/>
                    </a:cubicBezTo>
                    <a:cubicBezTo>
                      <a:pt x="38" y="31"/>
                      <a:pt x="41" y="34"/>
                      <a:pt x="44" y="41"/>
                    </a:cubicBezTo>
                    <a:cubicBezTo>
                      <a:pt x="45" y="40"/>
                      <a:pt x="47" y="40"/>
                      <a:pt x="48" y="40"/>
                    </a:cubicBezTo>
                    <a:cubicBezTo>
                      <a:pt x="51" y="40"/>
                      <a:pt x="55" y="40"/>
                      <a:pt x="58" y="42"/>
                    </a:cubicBezTo>
                    <a:cubicBezTo>
                      <a:pt x="58" y="46"/>
                      <a:pt x="58" y="46"/>
                      <a:pt x="58" y="46"/>
                    </a:cubicBezTo>
                    <a:cubicBezTo>
                      <a:pt x="48" y="43"/>
                      <a:pt x="41" y="46"/>
                      <a:pt x="35" y="51"/>
                    </a:cubicBezTo>
                    <a:close/>
                    <a:moveTo>
                      <a:pt x="94" y="54"/>
                    </a:moveTo>
                    <a:cubicBezTo>
                      <a:pt x="94" y="54"/>
                      <a:pt x="94" y="54"/>
                      <a:pt x="94" y="54"/>
                    </a:cubicBezTo>
                    <a:cubicBezTo>
                      <a:pt x="91" y="58"/>
                      <a:pt x="91" y="62"/>
                      <a:pt x="90" y="66"/>
                    </a:cubicBezTo>
                    <a:cubicBezTo>
                      <a:pt x="90" y="71"/>
                      <a:pt x="92" y="82"/>
                      <a:pt x="92" y="82"/>
                    </a:cubicBezTo>
                    <a:cubicBezTo>
                      <a:pt x="89" y="77"/>
                      <a:pt x="87" y="72"/>
                      <a:pt x="87" y="66"/>
                    </a:cubicBezTo>
                    <a:cubicBezTo>
                      <a:pt x="87" y="61"/>
                      <a:pt x="88" y="56"/>
                      <a:pt x="91" y="51"/>
                    </a:cubicBezTo>
                    <a:cubicBezTo>
                      <a:pt x="85" y="46"/>
                      <a:pt x="77" y="43"/>
                      <a:pt x="67" y="46"/>
                    </a:cubicBezTo>
                    <a:cubicBezTo>
                      <a:pt x="68" y="42"/>
                      <a:pt x="68" y="42"/>
                      <a:pt x="68" y="42"/>
                    </a:cubicBezTo>
                    <a:cubicBezTo>
                      <a:pt x="71" y="40"/>
                      <a:pt x="75" y="40"/>
                      <a:pt x="77" y="40"/>
                    </a:cubicBezTo>
                    <a:cubicBezTo>
                      <a:pt x="79" y="40"/>
                      <a:pt x="80" y="40"/>
                      <a:pt x="82" y="41"/>
                    </a:cubicBezTo>
                    <a:cubicBezTo>
                      <a:pt x="84" y="34"/>
                      <a:pt x="87" y="31"/>
                      <a:pt x="91" y="29"/>
                    </a:cubicBezTo>
                    <a:cubicBezTo>
                      <a:pt x="93" y="28"/>
                      <a:pt x="94" y="28"/>
                      <a:pt x="96" y="28"/>
                    </a:cubicBezTo>
                    <a:cubicBezTo>
                      <a:pt x="96" y="28"/>
                      <a:pt x="97" y="28"/>
                      <a:pt x="97" y="28"/>
                    </a:cubicBezTo>
                    <a:cubicBezTo>
                      <a:pt x="99" y="28"/>
                      <a:pt x="104" y="32"/>
                      <a:pt x="104" y="32"/>
                    </a:cubicBezTo>
                    <a:cubicBezTo>
                      <a:pt x="104" y="32"/>
                      <a:pt x="96" y="31"/>
                      <a:pt x="92" y="33"/>
                    </a:cubicBezTo>
                    <a:cubicBezTo>
                      <a:pt x="89" y="35"/>
                      <a:pt x="87" y="37"/>
                      <a:pt x="85" y="42"/>
                    </a:cubicBezTo>
                    <a:cubicBezTo>
                      <a:pt x="90" y="44"/>
                      <a:pt x="93" y="47"/>
                      <a:pt x="96" y="51"/>
                    </a:cubicBezTo>
                    <a:cubicBezTo>
                      <a:pt x="103" y="59"/>
                      <a:pt x="113" y="78"/>
                      <a:pt x="113" y="78"/>
                    </a:cubicBezTo>
                    <a:cubicBezTo>
                      <a:pt x="113" y="78"/>
                      <a:pt x="98" y="61"/>
                      <a:pt x="94" y="54"/>
                    </a:cubicBezTo>
                    <a:close/>
                  </a:path>
                </a:pathLst>
              </a:custGeom>
              <a:solidFill>
                <a:srgbClr val="23B9D6"/>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xmlns="" Requires="p14">
      <p:transition spd="slow" p14:dur="2000" advTm="5286"/>
    </mc:Choice>
    <mc:Fallback>
      <p:transition spd="slow" advTm="5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2" presetClass="entr" presetSubtype="1"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2" fill="hold" nodeType="withEffect">
                                  <p:stCondLst>
                                    <p:cond delay="100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1+#ppt_w/2"/>
                                          </p:val>
                                        </p:tav>
                                        <p:tav tm="100000">
                                          <p:val>
                                            <p:strVal val="#ppt_x"/>
                                          </p:val>
                                        </p:tav>
                                      </p:tavLst>
                                    </p:anim>
                                    <p:anim calcmode="lin" valueType="num">
                                      <p:cBhvr additive="base">
                                        <p:cTn id="28" dur="500" fill="hold"/>
                                        <p:tgtEl>
                                          <p:spTgt spid="7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fill="hold"/>
                                        <p:tgtEl>
                                          <p:spTgt spid="81"/>
                                        </p:tgtEl>
                                        <p:attrNameLst>
                                          <p:attrName>ppt_x</p:attrName>
                                        </p:attrNameLst>
                                      </p:cBhvr>
                                      <p:tavLst>
                                        <p:tav tm="0">
                                          <p:val>
                                            <p:strVal val="1+#ppt_w/2"/>
                                          </p:val>
                                        </p:tav>
                                        <p:tav tm="100000">
                                          <p:val>
                                            <p:strVal val="#ppt_x"/>
                                          </p:val>
                                        </p:tav>
                                      </p:tavLst>
                                    </p:anim>
                                    <p:anim calcmode="lin" valueType="num">
                                      <p:cBhvr additive="base">
                                        <p:cTn id="32" dur="500" fill="hold"/>
                                        <p:tgtEl>
                                          <p:spTgt spid="8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100"/>
                                  </p:stCondLst>
                                  <p:childTnLst>
                                    <p:set>
                                      <p:cBhvr>
                                        <p:cTn id="34" dur="1" fill="hold">
                                          <p:stCondLst>
                                            <p:cond delay="0"/>
                                          </p:stCondLst>
                                        </p:cTn>
                                        <p:tgtEl>
                                          <p:spTgt spid="93"/>
                                        </p:tgtEl>
                                        <p:attrNameLst>
                                          <p:attrName>style.visibility</p:attrName>
                                        </p:attrNameLst>
                                      </p:cBhvr>
                                      <p:to>
                                        <p:strVal val="visible"/>
                                      </p:to>
                                    </p:set>
                                    <p:anim calcmode="lin" valueType="num">
                                      <p:cBhvr additive="base">
                                        <p:cTn id="35" dur="500" fill="hold"/>
                                        <p:tgtEl>
                                          <p:spTgt spid="93"/>
                                        </p:tgtEl>
                                        <p:attrNameLst>
                                          <p:attrName>ppt_x</p:attrName>
                                        </p:attrNameLst>
                                      </p:cBhvr>
                                      <p:tavLst>
                                        <p:tav tm="0">
                                          <p:val>
                                            <p:strVal val="1+#ppt_w/2"/>
                                          </p:val>
                                        </p:tav>
                                        <p:tav tm="100000">
                                          <p:val>
                                            <p:strVal val="#ppt_x"/>
                                          </p:val>
                                        </p:tav>
                                      </p:tavLst>
                                    </p:anim>
                                    <p:anim calcmode="lin" valueType="num">
                                      <p:cBhvr additive="base">
                                        <p:cTn id="36" dur="500" fill="hold"/>
                                        <p:tgtEl>
                                          <p:spTgt spid="93"/>
                                        </p:tgtEl>
                                        <p:attrNameLst>
                                          <p:attrName>ppt_y</p:attrName>
                                        </p:attrNameLst>
                                      </p:cBhvr>
                                      <p:tavLst>
                                        <p:tav tm="0">
                                          <p:val>
                                            <p:strVal val="#ppt_y"/>
                                          </p:val>
                                        </p:tav>
                                        <p:tav tm="100000">
                                          <p:val>
                                            <p:strVal val="#ppt_y"/>
                                          </p:val>
                                        </p:tav>
                                      </p:tavLst>
                                    </p:anim>
                                  </p:childTnLst>
                                </p:cTn>
                              </p:par>
                              <p:par>
                                <p:cTn id="37" presetID="22" presetClass="entr" presetSubtype="8" fill="hold" nodeType="withEffect">
                                  <p:stCondLst>
                                    <p:cond delay="2750"/>
                                  </p:stCondLst>
                                  <p:childTnLst>
                                    <p:set>
                                      <p:cBhvr>
                                        <p:cTn id="38" dur="1" fill="hold">
                                          <p:stCondLst>
                                            <p:cond delay="0"/>
                                          </p:stCondLst>
                                        </p:cTn>
                                        <p:tgtEl>
                                          <p:spTgt spid="90"/>
                                        </p:tgtEl>
                                        <p:attrNameLst>
                                          <p:attrName>style.visibility</p:attrName>
                                        </p:attrNameLst>
                                      </p:cBhvr>
                                      <p:to>
                                        <p:strVal val="visible"/>
                                      </p:to>
                                    </p:set>
                                    <p:animEffect transition="in" filter="wipe(left)">
                                      <p:cBhvr>
                                        <p:cTn id="3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268" y="283668"/>
            <a:ext cx="5728970" cy="674370"/>
          </a:xfrm>
          <a:prstGeom prst="rect">
            <a:avLst/>
          </a:prstGeom>
          <a:noFill/>
        </p:spPr>
        <p:txBody>
          <a:bodyPr wrap="none" lIns="121615" tIns="60808" rIns="121615" bIns="60808" rtlCol="0">
            <a:spAutoFit/>
          </a:bodyPr>
          <a:lstStyle/>
          <a:p>
            <a:pPr algn="l" fontAlgn="base">
              <a:buFont typeface="Arial" panose="020B0604020202020204" pitchFamily="34" charset="0"/>
              <a:buNone/>
            </a:pPr>
            <a:r>
              <a:rPr lang="zh-CN" altLang="en-US" sz="3600" dirty="0">
                <a:solidFill>
                  <a:srgbClr val="333333"/>
                </a:solidFill>
                <a:latin typeface="微软雅黑" panose="020B0503020204020204" pitchFamily="34" charset="-122"/>
                <a:ea typeface="微软雅黑" panose="020B0503020204020204" pitchFamily="34" charset="-122"/>
                <a:sym typeface="+mn-ea"/>
              </a:rPr>
              <a:t>团体心理治疗的主要适应症</a:t>
            </a:r>
          </a:p>
        </p:txBody>
      </p:sp>
      <p:sp>
        <p:nvSpPr>
          <p:cNvPr id="6" name="Freeform 5"/>
          <p:cNvSpPr>
            <a:spLocks noEditPoints="1"/>
          </p:cNvSpPr>
          <p:nvPr/>
        </p:nvSpPr>
        <p:spPr bwMode="auto">
          <a:xfrm>
            <a:off x="336449" y="267685"/>
            <a:ext cx="572961" cy="571357"/>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sp>
        <p:nvSpPr>
          <p:cNvPr id="4" name="TextBox 3"/>
          <p:cNvSpPr txBox="1"/>
          <p:nvPr/>
        </p:nvSpPr>
        <p:spPr>
          <a:xfrm>
            <a:off x="336550" y="1609090"/>
            <a:ext cx="7654925" cy="4772025"/>
          </a:xfrm>
          <a:prstGeom prst="rect">
            <a:avLst/>
          </a:prstGeom>
          <a:noFill/>
        </p:spPr>
        <p:txBody>
          <a:bodyPr wrap="square" lIns="121615" tIns="60808" rIns="121615" bIns="60808" rtlCol="0">
            <a:spAutoFit/>
          </a:bodyPr>
          <a:lstStyle/>
          <a:p>
            <a:pPr algn="just">
              <a:lnSpc>
                <a:spcPct val="120000"/>
              </a:lnSpc>
            </a:pPr>
            <a:r>
              <a:rPr lang="en-US" altLang="zh-CN" sz="2800" dirty="0">
                <a:solidFill>
                  <a:srgbClr val="565E5D"/>
                </a:solidFill>
                <a:ea typeface="微软雅黑" panose="020B0503020204020204" pitchFamily="34" charset="-122"/>
              </a:rPr>
              <a:t>1</a:t>
            </a:r>
            <a:r>
              <a:rPr lang="zh-CN" altLang="en-US" sz="2800" dirty="0">
                <a:solidFill>
                  <a:srgbClr val="565E5D"/>
                </a:solidFill>
                <a:ea typeface="微软雅黑" panose="020B0503020204020204" pitchFamily="34" charset="-122"/>
              </a:rPr>
              <a:t>、现代团体治疗主要有三种：心理治疗、人际关系训练和成长小组。</a:t>
            </a:r>
          </a:p>
          <a:p>
            <a:pPr algn="just">
              <a:lnSpc>
                <a:spcPct val="120000"/>
              </a:lnSpc>
            </a:pPr>
            <a:r>
              <a:rPr lang="en-US" altLang="zh-CN" sz="2800" dirty="0">
                <a:solidFill>
                  <a:srgbClr val="565E5D"/>
                </a:solidFill>
                <a:ea typeface="微软雅黑" panose="020B0503020204020204" pitchFamily="34" charset="-122"/>
              </a:rPr>
              <a:t>2</a:t>
            </a:r>
            <a:r>
              <a:rPr lang="zh-CN" altLang="en-US" sz="2800" dirty="0">
                <a:solidFill>
                  <a:srgbClr val="565E5D"/>
                </a:solidFill>
                <a:ea typeface="微软雅黑" panose="020B0503020204020204" pitchFamily="34" charset="-122"/>
              </a:rPr>
              <a:t>、心理治疗的重点是补救性、康复性的，组员可以是精神患者，也可以是有心理问题的神经症病人。</a:t>
            </a:r>
          </a:p>
          <a:p>
            <a:pPr algn="just">
              <a:lnSpc>
                <a:spcPct val="120000"/>
              </a:lnSpc>
            </a:pPr>
            <a:r>
              <a:rPr lang="en-US" altLang="zh-CN" sz="2800" dirty="0">
                <a:solidFill>
                  <a:srgbClr val="565E5D"/>
                </a:solidFill>
                <a:ea typeface="微软雅黑" panose="020B0503020204020204" pitchFamily="34" charset="-122"/>
              </a:rPr>
              <a:t>3</a:t>
            </a:r>
            <a:r>
              <a:rPr lang="zh-CN" altLang="en-US" sz="2800" dirty="0">
                <a:solidFill>
                  <a:srgbClr val="565E5D"/>
                </a:solidFill>
                <a:ea typeface="微软雅黑" panose="020B0503020204020204" pitchFamily="34" charset="-122"/>
              </a:rPr>
              <a:t>、人际关系训练和成长小组是成长和发展性的，参加者是普通人，目的是为了改善关系，发挥潜能，自我实现。</a:t>
            </a:r>
          </a:p>
          <a:p>
            <a:pPr algn="just">
              <a:lnSpc>
                <a:spcPct val="120000"/>
              </a:lnSpc>
            </a:pPr>
            <a:endParaRPr lang="zh-CN" altLang="en-US" sz="2800" dirty="0">
              <a:solidFill>
                <a:srgbClr val="565E5D"/>
              </a:solidFill>
              <a:ea typeface="微软雅黑" panose="020B0503020204020204" pitchFamily="34" charset="-122"/>
            </a:endParaRPr>
          </a:p>
        </p:txBody>
      </p:sp>
      <p:pic>
        <p:nvPicPr>
          <p:cNvPr id="18"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8610934" y="1360967"/>
            <a:ext cx="3095513" cy="1933263"/>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8589668" y="3912941"/>
            <a:ext cx="3199429" cy="21321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advTm="6764"/>
    </mc:Choice>
    <mc:Fallback>
      <p:transition spd="slow" advTm="67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1140"/>
                            </p:stCondLst>
                            <p:childTnLst>
                              <p:par>
                                <p:cTn id="19" presetID="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1640"/>
                            </p:stCondLst>
                            <p:childTnLst>
                              <p:par>
                                <p:cTn id="24" presetID="42"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2140"/>
                            </p:stCondLst>
                            <p:childTnLst>
                              <p:par>
                                <p:cTn id="30" presetID="47"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268" y="283668"/>
            <a:ext cx="3900170" cy="674370"/>
          </a:xfrm>
          <a:prstGeom prst="rect">
            <a:avLst/>
          </a:prstGeom>
          <a:noFill/>
        </p:spPr>
        <p:txBody>
          <a:bodyPr wrap="none" lIns="121615" tIns="60808" rIns="121615" bIns="60808" rtlCol="0">
            <a:spAutoFit/>
          </a:bodyPr>
          <a:lstStyle/>
          <a:p>
            <a:pPr algn="l" fontAlgn="base">
              <a:buFont typeface="Arial" panose="020B0604020202020204" pitchFamily="34" charset="0"/>
              <a:buNone/>
            </a:pPr>
            <a:r>
              <a:rPr lang="zh-CN" altLang="en-US" sz="3600" dirty="0">
                <a:solidFill>
                  <a:srgbClr val="333333"/>
                </a:solidFill>
                <a:latin typeface="微软雅黑" panose="020B0503020204020204" pitchFamily="34" charset="-122"/>
                <a:ea typeface="微软雅黑" panose="020B0503020204020204" pitchFamily="34" charset="-122"/>
                <a:sym typeface="+mn-ea"/>
              </a:rPr>
              <a:t>领导者的主要任务</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49" y="267685"/>
            <a:ext cx="572961" cy="571357"/>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grpSp>
        <p:nvGrpSpPr>
          <p:cNvPr id="26" name="组合 25"/>
          <p:cNvGrpSpPr/>
          <p:nvPr/>
        </p:nvGrpSpPr>
        <p:grpSpPr bwMode="auto">
          <a:xfrm>
            <a:off x="814670" y="2374154"/>
            <a:ext cx="10076373" cy="3591256"/>
            <a:chOff x="611188" y="1913369"/>
            <a:chExt cx="7560249" cy="2710102"/>
          </a:xfrm>
        </p:grpSpPr>
        <p:cxnSp>
          <p:nvCxnSpPr>
            <p:cNvPr id="27" name="直接连接符 26"/>
            <p:cNvCxnSpPr/>
            <p:nvPr/>
          </p:nvCxnSpPr>
          <p:spPr>
            <a:xfrm>
              <a:off x="611188" y="1913369"/>
              <a:ext cx="6048913" cy="0"/>
            </a:xfrm>
            <a:prstGeom prst="line">
              <a:avLst/>
            </a:prstGeom>
            <a:noFill/>
            <a:ln w="6350" cap="flat" cmpd="sng" algn="ctr">
              <a:solidFill>
                <a:srgbClr val="009BD2"/>
              </a:solidFill>
              <a:prstDash val="solid"/>
            </a:ln>
            <a:effectLst/>
          </p:spPr>
        </p:cxnSp>
        <p:cxnSp>
          <p:nvCxnSpPr>
            <p:cNvPr id="28" name="直接连接符 27"/>
            <p:cNvCxnSpPr/>
            <p:nvPr/>
          </p:nvCxnSpPr>
          <p:spPr>
            <a:xfrm>
              <a:off x="611188" y="2818187"/>
              <a:ext cx="5891736" cy="0"/>
            </a:xfrm>
            <a:prstGeom prst="line">
              <a:avLst/>
            </a:prstGeom>
            <a:noFill/>
            <a:ln w="6350" cap="flat" cmpd="sng" algn="ctr">
              <a:solidFill>
                <a:srgbClr val="009BD2"/>
              </a:solidFill>
              <a:prstDash val="solid"/>
            </a:ln>
            <a:effectLst/>
          </p:spPr>
        </p:cxnSp>
        <p:cxnSp>
          <p:nvCxnSpPr>
            <p:cNvPr id="29" name="直接连接符 28"/>
            <p:cNvCxnSpPr/>
            <p:nvPr/>
          </p:nvCxnSpPr>
          <p:spPr>
            <a:xfrm>
              <a:off x="611188" y="3723006"/>
              <a:ext cx="6496628" cy="0"/>
            </a:xfrm>
            <a:prstGeom prst="line">
              <a:avLst/>
            </a:prstGeom>
            <a:noFill/>
            <a:ln w="6350" cap="flat" cmpd="sng" algn="ctr">
              <a:solidFill>
                <a:srgbClr val="009BD2"/>
              </a:solidFill>
              <a:prstDash val="solid"/>
            </a:ln>
            <a:effectLst/>
          </p:spPr>
        </p:cxnSp>
        <p:cxnSp>
          <p:nvCxnSpPr>
            <p:cNvPr id="30" name="直接连接符 29"/>
            <p:cNvCxnSpPr/>
            <p:nvPr/>
          </p:nvCxnSpPr>
          <p:spPr>
            <a:xfrm>
              <a:off x="611188" y="4623471"/>
              <a:ext cx="7560249" cy="0"/>
            </a:xfrm>
            <a:prstGeom prst="line">
              <a:avLst/>
            </a:prstGeom>
            <a:noFill/>
            <a:ln w="6350" cap="flat" cmpd="sng" algn="ctr">
              <a:solidFill>
                <a:srgbClr val="009BD2"/>
              </a:solidFill>
              <a:prstDash val="solid"/>
            </a:ln>
            <a:effectLst/>
          </p:spPr>
        </p:cxnSp>
      </p:grpSp>
      <p:grpSp>
        <p:nvGrpSpPr>
          <p:cNvPr id="31" name="Group 5"/>
          <p:cNvGrpSpPr>
            <a:grpSpLocks noChangeAspect="1"/>
          </p:cNvGrpSpPr>
          <p:nvPr/>
        </p:nvGrpSpPr>
        <p:grpSpPr bwMode="auto">
          <a:xfrm>
            <a:off x="7380691" y="926931"/>
            <a:ext cx="3609936" cy="5044247"/>
            <a:chOff x="3020" y="517"/>
            <a:chExt cx="1740" cy="2446"/>
          </a:xfrm>
        </p:grpSpPr>
        <p:sp>
          <p:nvSpPr>
            <p:cNvPr id="32" name="Freeform 6"/>
            <p:cNvSpPr/>
            <p:nvPr/>
          </p:nvSpPr>
          <p:spPr bwMode="auto">
            <a:xfrm>
              <a:off x="3169" y="517"/>
              <a:ext cx="1526" cy="702"/>
            </a:xfrm>
            <a:custGeom>
              <a:avLst/>
              <a:gdLst>
                <a:gd name="T0" fmla="*/ 1452 w 535"/>
                <a:gd name="T1" fmla="*/ 505 h 246"/>
                <a:gd name="T2" fmla="*/ 593 w 535"/>
                <a:gd name="T3" fmla="*/ 134 h 246"/>
                <a:gd name="T4" fmla="*/ 0 w 535"/>
                <a:gd name="T5" fmla="*/ 702 h 246"/>
                <a:gd name="T6" fmla="*/ 1526 w 535"/>
                <a:gd name="T7" fmla="*/ 702 h 246"/>
                <a:gd name="T8" fmla="*/ 1452 w 535"/>
                <a:gd name="T9" fmla="*/ 505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246">
                  <a:moveTo>
                    <a:pt x="509" y="177"/>
                  </a:moveTo>
                  <a:cubicBezTo>
                    <a:pt x="408" y="0"/>
                    <a:pt x="208" y="47"/>
                    <a:pt x="208" y="47"/>
                  </a:cubicBezTo>
                  <a:cubicBezTo>
                    <a:pt x="58" y="91"/>
                    <a:pt x="11" y="177"/>
                    <a:pt x="0" y="246"/>
                  </a:cubicBezTo>
                  <a:cubicBezTo>
                    <a:pt x="535" y="246"/>
                    <a:pt x="535" y="246"/>
                    <a:pt x="535" y="246"/>
                  </a:cubicBezTo>
                  <a:cubicBezTo>
                    <a:pt x="524" y="205"/>
                    <a:pt x="509" y="177"/>
                    <a:pt x="509" y="17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6025">
                <a:defRPr/>
              </a:pPr>
              <a:endParaRPr lang="zh-CN" altLang="en-US" sz="2400" kern="0">
                <a:solidFill>
                  <a:prstClr val="black"/>
                </a:solidFill>
              </a:endParaRPr>
            </a:p>
          </p:txBody>
        </p:sp>
        <p:sp>
          <p:nvSpPr>
            <p:cNvPr id="33" name="Freeform 7"/>
            <p:cNvSpPr/>
            <p:nvPr/>
          </p:nvSpPr>
          <p:spPr bwMode="auto">
            <a:xfrm>
              <a:off x="3032" y="1219"/>
              <a:ext cx="1728" cy="583"/>
            </a:xfrm>
            <a:custGeom>
              <a:avLst/>
              <a:gdLst>
                <a:gd name="T0" fmla="*/ 54 w 606"/>
                <a:gd name="T1" fmla="*/ 103 h 204"/>
                <a:gd name="T2" fmla="*/ 47 w 606"/>
                <a:gd name="T3" fmla="*/ 128 h 204"/>
                <a:gd name="T4" fmla="*/ 4 w 606"/>
                <a:gd name="T5" fmla="*/ 198 h 204"/>
                <a:gd name="T6" fmla="*/ 0 w 606"/>
                <a:gd name="T7" fmla="*/ 204 h 204"/>
                <a:gd name="T8" fmla="*/ 570 w 606"/>
                <a:gd name="T9" fmla="*/ 204 h 204"/>
                <a:gd name="T10" fmla="*/ 583 w 606"/>
                <a:gd name="T11" fmla="*/ 0 h 204"/>
                <a:gd name="T12" fmla="*/ 48 w 606"/>
                <a:gd name="T13" fmla="*/ 0 h 204"/>
                <a:gd name="T14" fmla="*/ 54 w 606"/>
                <a:gd name="T15" fmla="*/ 103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204">
                  <a:moveTo>
                    <a:pt x="54" y="103"/>
                  </a:moveTo>
                  <a:cubicBezTo>
                    <a:pt x="55" y="108"/>
                    <a:pt x="53" y="111"/>
                    <a:pt x="47" y="128"/>
                  </a:cubicBezTo>
                  <a:cubicBezTo>
                    <a:pt x="41" y="147"/>
                    <a:pt x="8" y="193"/>
                    <a:pt x="4" y="198"/>
                  </a:cubicBezTo>
                  <a:cubicBezTo>
                    <a:pt x="2" y="200"/>
                    <a:pt x="1" y="202"/>
                    <a:pt x="0" y="204"/>
                  </a:cubicBezTo>
                  <a:cubicBezTo>
                    <a:pt x="570" y="204"/>
                    <a:pt x="570" y="204"/>
                    <a:pt x="570" y="204"/>
                  </a:cubicBezTo>
                  <a:cubicBezTo>
                    <a:pt x="606" y="132"/>
                    <a:pt x="598" y="54"/>
                    <a:pt x="583" y="0"/>
                  </a:cubicBezTo>
                  <a:cubicBezTo>
                    <a:pt x="48" y="0"/>
                    <a:pt x="48" y="0"/>
                    <a:pt x="48" y="0"/>
                  </a:cubicBezTo>
                  <a:cubicBezTo>
                    <a:pt x="39" y="57"/>
                    <a:pt x="54" y="103"/>
                    <a:pt x="54" y="103"/>
                  </a:cubicBezTo>
                  <a:close/>
                </a:path>
              </a:pathLst>
            </a:custGeom>
            <a:solidFill>
              <a:srgbClr val="23B9D6"/>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6025">
                <a:defRPr/>
              </a:pPr>
              <a:endParaRPr lang="zh-CN" altLang="en-US" sz="2400" kern="0">
                <a:solidFill>
                  <a:prstClr val="black"/>
                </a:solidFill>
              </a:endParaRPr>
            </a:p>
          </p:txBody>
        </p:sp>
        <p:sp>
          <p:nvSpPr>
            <p:cNvPr id="34" name="Freeform 8"/>
            <p:cNvSpPr/>
            <p:nvPr/>
          </p:nvSpPr>
          <p:spPr bwMode="auto">
            <a:xfrm>
              <a:off x="3020" y="1802"/>
              <a:ext cx="1638" cy="578"/>
            </a:xfrm>
            <a:custGeom>
              <a:avLst/>
              <a:gdLst>
                <a:gd name="T0" fmla="*/ 1 w 574"/>
                <a:gd name="T1" fmla="*/ 11 h 203"/>
                <a:gd name="T2" fmla="*/ 10 w 574"/>
                <a:gd name="T3" fmla="*/ 30 h 203"/>
                <a:gd name="T4" fmla="*/ 54 w 574"/>
                <a:gd name="T5" fmla="*/ 36 h 203"/>
                <a:gd name="T6" fmla="*/ 60 w 574"/>
                <a:gd name="T7" fmla="*/ 50 h 203"/>
                <a:gd name="T8" fmla="*/ 51 w 574"/>
                <a:gd name="T9" fmla="*/ 59 h 203"/>
                <a:gd name="T10" fmla="*/ 46 w 574"/>
                <a:gd name="T11" fmla="*/ 69 h 203"/>
                <a:gd name="T12" fmla="*/ 51 w 574"/>
                <a:gd name="T13" fmla="*/ 80 h 203"/>
                <a:gd name="T14" fmla="*/ 63 w 574"/>
                <a:gd name="T15" fmla="*/ 98 h 203"/>
                <a:gd name="T16" fmla="*/ 60 w 574"/>
                <a:gd name="T17" fmla="*/ 104 h 203"/>
                <a:gd name="T18" fmla="*/ 56 w 574"/>
                <a:gd name="T19" fmla="*/ 112 h 203"/>
                <a:gd name="T20" fmla="*/ 57 w 574"/>
                <a:gd name="T21" fmla="*/ 124 h 203"/>
                <a:gd name="T22" fmla="*/ 78 w 574"/>
                <a:gd name="T23" fmla="*/ 143 h 203"/>
                <a:gd name="T24" fmla="*/ 79 w 574"/>
                <a:gd name="T25" fmla="*/ 150 h 203"/>
                <a:gd name="T26" fmla="*/ 82 w 574"/>
                <a:gd name="T27" fmla="*/ 203 h 203"/>
                <a:gd name="T28" fmla="*/ 509 w 574"/>
                <a:gd name="T29" fmla="*/ 203 h 203"/>
                <a:gd name="T30" fmla="*/ 494 w 574"/>
                <a:gd name="T31" fmla="*/ 150 h 203"/>
                <a:gd name="T32" fmla="*/ 543 w 574"/>
                <a:gd name="T33" fmla="*/ 46 h 203"/>
                <a:gd name="T34" fmla="*/ 574 w 574"/>
                <a:gd name="T35" fmla="*/ 0 h 203"/>
                <a:gd name="T36" fmla="*/ 4 w 574"/>
                <a:gd name="T37" fmla="*/ 0 h 203"/>
                <a:gd name="T38" fmla="*/ 1 w 574"/>
                <a:gd name="T39" fmla="*/ 1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4" h="203">
                  <a:moveTo>
                    <a:pt x="1" y="11"/>
                  </a:moveTo>
                  <a:cubicBezTo>
                    <a:pt x="0" y="20"/>
                    <a:pt x="4" y="26"/>
                    <a:pt x="10" y="30"/>
                  </a:cubicBezTo>
                  <a:cubicBezTo>
                    <a:pt x="16" y="33"/>
                    <a:pt x="54" y="36"/>
                    <a:pt x="54" y="36"/>
                  </a:cubicBezTo>
                  <a:cubicBezTo>
                    <a:pt x="60" y="50"/>
                    <a:pt x="60" y="50"/>
                    <a:pt x="60" y="50"/>
                  </a:cubicBezTo>
                  <a:cubicBezTo>
                    <a:pt x="60" y="50"/>
                    <a:pt x="54" y="55"/>
                    <a:pt x="51" y="59"/>
                  </a:cubicBezTo>
                  <a:cubicBezTo>
                    <a:pt x="48" y="63"/>
                    <a:pt x="47" y="65"/>
                    <a:pt x="46" y="69"/>
                  </a:cubicBezTo>
                  <a:cubicBezTo>
                    <a:pt x="46" y="73"/>
                    <a:pt x="49" y="77"/>
                    <a:pt x="51" y="80"/>
                  </a:cubicBezTo>
                  <a:cubicBezTo>
                    <a:pt x="53" y="83"/>
                    <a:pt x="63" y="98"/>
                    <a:pt x="63" y="98"/>
                  </a:cubicBezTo>
                  <a:cubicBezTo>
                    <a:pt x="63" y="98"/>
                    <a:pt x="62" y="101"/>
                    <a:pt x="60" y="104"/>
                  </a:cubicBezTo>
                  <a:cubicBezTo>
                    <a:pt x="57" y="107"/>
                    <a:pt x="56" y="112"/>
                    <a:pt x="56" y="112"/>
                  </a:cubicBezTo>
                  <a:cubicBezTo>
                    <a:pt x="55" y="116"/>
                    <a:pt x="55" y="120"/>
                    <a:pt x="57" y="124"/>
                  </a:cubicBezTo>
                  <a:cubicBezTo>
                    <a:pt x="60" y="128"/>
                    <a:pt x="76" y="141"/>
                    <a:pt x="78" y="143"/>
                  </a:cubicBezTo>
                  <a:cubicBezTo>
                    <a:pt x="80" y="146"/>
                    <a:pt x="79" y="150"/>
                    <a:pt x="79" y="150"/>
                  </a:cubicBezTo>
                  <a:cubicBezTo>
                    <a:pt x="71" y="174"/>
                    <a:pt x="76" y="192"/>
                    <a:pt x="82" y="203"/>
                  </a:cubicBezTo>
                  <a:cubicBezTo>
                    <a:pt x="509" y="203"/>
                    <a:pt x="509" y="203"/>
                    <a:pt x="509" y="203"/>
                  </a:cubicBezTo>
                  <a:cubicBezTo>
                    <a:pt x="502" y="183"/>
                    <a:pt x="496" y="164"/>
                    <a:pt x="494" y="150"/>
                  </a:cubicBezTo>
                  <a:cubicBezTo>
                    <a:pt x="487" y="106"/>
                    <a:pt x="543" y="46"/>
                    <a:pt x="543" y="46"/>
                  </a:cubicBezTo>
                  <a:cubicBezTo>
                    <a:pt x="555" y="31"/>
                    <a:pt x="566" y="15"/>
                    <a:pt x="574" y="0"/>
                  </a:cubicBezTo>
                  <a:cubicBezTo>
                    <a:pt x="4" y="0"/>
                    <a:pt x="4" y="0"/>
                    <a:pt x="4" y="0"/>
                  </a:cubicBezTo>
                  <a:cubicBezTo>
                    <a:pt x="2" y="3"/>
                    <a:pt x="1" y="6"/>
                    <a:pt x="1" y="11"/>
                  </a:cubicBezTo>
                  <a:close/>
                </a:path>
              </a:pathLst>
            </a:custGeom>
            <a:solidFill>
              <a:srgbClr val="00B0F0"/>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6025">
                <a:defRPr/>
              </a:pPr>
              <a:endParaRPr lang="zh-CN" altLang="en-US" sz="2400" kern="0">
                <a:solidFill>
                  <a:prstClr val="black"/>
                </a:solidFill>
              </a:endParaRPr>
            </a:p>
          </p:txBody>
        </p:sp>
        <p:sp>
          <p:nvSpPr>
            <p:cNvPr id="35" name="Freeform 9"/>
            <p:cNvSpPr/>
            <p:nvPr/>
          </p:nvSpPr>
          <p:spPr bwMode="auto">
            <a:xfrm>
              <a:off x="3254" y="2381"/>
              <a:ext cx="1458" cy="582"/>
            </a:xfrm>
            <a:custGeom>
              <a:avLst/>
              <a:gdLst>
                <a:gd name="T0" fmla="*/ 10 w 511"/>
                <a:gd name="T1" fmla="*/ 13 h 204"/>
                <a:gd name="T2" fmla="*/ 133 w 511"/>
                <a:gd name="T3" fmla="*/ 6 h 204"/>
                <a:gd name="T4" fmla="*/ 163 w 511"/>
                <a:gd name="T5" fmla="*/ 104 h 204"/>
                <a:gd name="T6" fmla="*/ 161 w 511"/>
                <a:gd name="T7" fmla="*/ 104 h 204"/>
                <a:gd name="T8" fmla="*/ 64 w 511"/>
                <a:gd name="T9" fmla="*/ 204 h 204"/>
                <a:gd name="T10" fmla="*/ 481 w 511"/>
                <a:gd name="T11" fmla="*/ 204 h 204"/>
                <a:gd name="T12" fmla="*/ 511 w 511"/>
                <a:gd name="T13" fmla="*/ 204 h 204"/>
                <a:gd name="T14" fmla="*/ 473 w 511"/>
                <a:gd name="T15" fmla="*/ 103 h 204"/>
                <a:gd name="T16" fmla="*/ 427 w 511"/>
                <a:gd name="T17" fmla="*/ 0 h 204"/>
                <a:gd name="T18" fmla="*/ 0 w 511"/>
                <a:gd name="T19" fmla="*/ 0 h 204"/>
                <a:gd name="T20" fmla="*/ 10 w 511"/>
                <a:gd name="T21" fmla="*/ 1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204">
                  <a:moveTo>
                    <a:pt x="10" y="13"/>
                  </a:moveTo>
                  <a:cubicBezTo>
                    <a:pt x="33" y="33"/>
                    <a:pt x="117" y="4"/>
                    <a:pt x="133" y="6"/>
                  </a:cubicBezTo>
                  <a:cubicBezTo>
                    <a:pt x="144" y="8"/>
                    <a:pt x="157" y="72"/>
                    <a:pt x="163" y="104"/>
                  </a:cubicBezTo>
                  <a:cubicBezTo>
                    <a:pt x="161" y="104"/>
                    <a:pt x="161" y="104"/>
                    <a:pt x="161" y="104"/>
                  </a:cubicBezTo>
                  <a:cubicBezTo>
                    <a:pt x="161" y="104"/>
                    <a:pt x="89" y="191"/>
                    <a:pt x="64" y="204"/>
                  </a:cubicBezTo>
                  <a:cubicBezTo>
                    <a:pt x="481" y="204"/>
                    <a:pt x="481" y="204"/>
                    <a:pt x="481" y="204"/>
                  </a:cubicBezTo>
                  <a:cubicBezTo>
                    <a:pt x="511" y="204"/>
                    <a:pt x="511" y="204"/>
                    <a:pt x="511" y="204"/>
                  </a:cubicBezTo>
                  <a:cubicBezTo>
                    <a:pt x="473" y="103"/>
                    <a:pt x="473" y="103"/>
                    <a:pt x="473" y="103"/>
                  </a:cubicBezTo>
                  <a:cubicBezTo>
                    <a:pt x="458" y="74"/>
                    <a:pt x="440" y="35"/>
                    <a:pt x="427" y="0"/>
                  </a:cubicBezTo>
                  <a:cubicBezTo>
                    <a:pt x="0" y="0"/>
                    <a:pt x="0" y="0"/>
                    <a:pt x="0" y="0"/>
                  </a:cubicBezTo>
                  <a:cubicBezTo>
                    <a:pt x="4" y="7"/>
                    <a:pt x="8" y="12"/>
                    <a:pt x="10" y="13"/>
                  </a:cubicBezTo>
                  <a:close/>
                </a:path>
              </a:pathLst>
            </a:custGeom>
            <a:solidFill>
              <a:srgbClr val="23B9D6"/>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6025">
                <a:defRPr/>
              </a:pPr>
              <a:endParaRPr lang="zh-CN" altLang="en-US" sz="2400" kern="0">
                <a:solidFill>
                  <a:prstClr val="black"/>
                </a:solidFill>
              </a:endParaRPr>
            </a:p>
          </p:txBody>
        </p:sp>
      </p:grpSp>
      <p:sp>
        <p:nvSpPr>
          <p:cNvPr id="63" name="TextBox 47"/>
          <p:cNvSpPr txBox="1">
            <a:spLocks noChangeArrowheads="1"/>
          </p:cNvSpPr>
          <p:nvPr/>
        </p:nvSpPr>
        <p:spPr bwMode="auto">
          <a:xfrm>
            <a:off x="909320" y="1144905"/>
            <a:ext cx="6980555"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615" tIns="60808" rIns="121615" bIns="608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025">
              <a:lnSpc>
                <a:spcPct val="13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(1)编制团体治疗的书面计划</a:t>
            </a:r>
          </a:p>
          <a:p>
            <a:pPr defTabSz="1216025">
              <a:lnSpc>
                <a:spcPct val="13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(2)筛选成员，控制团体规模和组建治疗团体，理想的治疗团体规模是5～10个成员。</a:t>
            </a:r>
          </a:p>
        </p:txBody>
      </p:sp>
      <p:sp>
        <p:nvSpPr>
          <p:cNvPr id="64" name="TextBox 47"/>
          <p:cNvSpPr txBox="1">
            <a:spLocks noChangeArrowheads="1"/>
          </p:cNvSpPr>
          <p:nvPr/>
        </p:nvSpPr>
        <p:spPr bwMode="auto">
          <a:xfrm>
            <a:off x="887304" y="2652425"/>
            <a:ext cx="5768281" cy="92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615" tIns="60808" rIns="121615" bIns="608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025">
              <a:lnSpc>
                <a:spcPct val="13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(3)建立一个积极、正向的团体工作气氛。</a:t>
            </a:r>
          </a:p>
          <a:p>
            <a:pPr defTabSz="1216025">
              <a:lnSpc>
                <a:spcPct val="13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(4)鼓励成员真诚分享和尝试新行为。</a:t>
            </a:r>
          </a:p>
        </p:txBody>
      </p:sp>
      <p:sp>
        <p:nvSpPr>
          <p:cNvPr id="65" name="TextBox 47"/>
          <p:cNvSpPr txBox="1">
            <a:spLocks noChangeArrowheads="1"/>
          </p:cNvSpPr>
          <p:nvPr/>
        </p:nvSpPr>
        <p:spPr bwMode="auto">
          <a:xfrm>
            <a:off x="814705" y="3851275"/>
            <a:ext cx="6875145" cy="92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615" tIns="60808" rIns="121615" bIns="608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025">
              <a:lnSpc>
                <a:spcPct val="130000"/>
              </a:lnSpc>
            </a:pPr>
            <a:r>
              <a:rPr lang="en-US" altLang="zh-CN" sz="2000" dirty="0">
                <a:solidFill>
                  <a:sysClr val="windowText" lastClr="000000"/>
                </a:solidFill>
                <a:latin typeface="微软雅黑" panose="020B0503020204020204" pitchFamily="34" charset="-122"/>
                <a:ea typeface="微软雅黑" panose="020B0503020204020204" pitchFamily="34" charset="-122"/>
              </a:rPr>
              <a:t> </a:t>
            </a:r>
            <a:r>
              <a:rPr lang="zh-CN" altLang="en-US" sz="2000" dirty="0">
                <a:solidFill>
                  <a:sysClr val="windowText" lastClr="000000"/>
                </a:solidFill>
                <a:latin typeface="微软雅黑" panose="020B0503020204020204" pitchFamily="34" charset="-122"/>
                <a:ea typeface="微软雅黑" panose="020B0503020204020204" pitchFamily="34" charset="-122"/>
              </a:rPr>
              <a:t>(5)提出与成员生活有关的和有效的讨论主题，并催化团体讨论至一定深度。</a:t>
            </a:r>
          </a:p>
        </p:txBody>
      </p:sp>
      <p:sp>
        <p:nvSpPr>
          <p:cNvPr id="66" name="TextBox 47"/>
          <p:cNvSpPr txBox="1">
            <a:spLocks noChangeArrowheads="1"/>
          </p:cNvSpPr>
          <p:nvPr/>
        </p:nvSpPr>
        <p:spPr bwMode="auto">
          <a:xfrm>
            <a:off x="814705" y="5444490"/>
            <a:ext cx="677418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615" tIns="60808" rIns="121615" bIns="608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025">
              <a:lnSpc>
                <a:spcPct val="130000"/>
              </a:lnSpc>
            </a:pPr>
            <a:r>
              <a:rPr lang="en-US" altLang="zh-CN" sz="2000" dirty="0">
                <a:solidFill>
                  <a:sysClr val="windowText" lastClr="000000"/>
                </a:solidFill>
                <a:latin typeface="微软雅黑" panose="020B0503020204020204" pitchFamily="34" charset="-122"/>
                <a:ea typeface="微软雅黑" panose="020B0503020204020204" pitchFamily="34" charset="-122"/>
              </a:rPr>
              <a:t> </a:t>
            </a:r>
            <a:r>
              <a:rPr lang="zh-CN" altLang="en-US" sz="2000" dirty="0">
                <a:solidFill>
                  <a:sysClr val="windowText" lastClr="000000"/>
                </a:solidFill>
                <a:latin typeface="微软雅黑" panose="020B0503020204020204" pitchFamily="34" charset="-122"/>
                <a:ea typeface="微软雅黑" panose="020B0503020204020204" pitchFamily="34" charset="-122"/>
              </a:rPr>
              <a:t>(6)预知成员可能提出的议题，运用活动协助成员自我探索</a:t>
            </a:r>
            <a:r>
              <a:rPr lang="zh-CN" altLang="en-US" sz="1700" dirty="0">
                <a:solidFill>
                  <a:sysClr val="windowText" lastClr="000000"/>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mc:Choice xmlns:p14="http://schemas.microsoft.com/office/powerpoint/2010/main" xmlns="" Requires="p14">
      <p:transition spd="slow" p14:dur="2000" advTm="5080"/>
    </mc:Choice>
    <mc:Fallback>
      <p:transition spd="slow" advTm="5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par>
                                <p:cTn id="21" presetID="12" presetClass="entr" presetSubtype="8" fill="hold" grpId="0" nodeType="withEffect">
                                  <p:stCondLst>
                                    <p:cond delay="110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p:tgtEl>
                                          <p:spTgt spid="63"/>
                                        </p:tgtEl>
                                        <p:attrNameLst>
                                          <p:attrName>ppt_x</p:attrName>
                                        </p:attrNameLst>
                                      </p:cBhvr>
                                      <p:tavLst>
                                        <p:tav tm="0">
                                          <p:val>
                                            <p:strVal val="#ppt_x-#ppt_w*1.125000"/>
                                          </p:val>
                                        </p:tav>
                                        <p:tav tm="100000">
                                          <p:val>
                                            <p:strVal val="#ppt_x"/>
                                          </p:val>
                                        </p:tav>
                                      </p:tavLst>
                                    </p:anim>
                                    <p:animEffect transition="in" filter="wipe(right)">
                                      <p:cBhvr>
                                        <p:cTn id="24" dur="500"/>
                                        <p:tgtEl>
                                          <p:spTgt spid="63"/>
                                        </p:tgtEl>
                                      </p:cBhvr>
                                    </p:animEffect>
                                  </p:childTnLst>
                                </p:cTn>
                              </p:par>
                              <p:par>
                                <p:cTn id="25" presetID="12" presetClass="entr" presetSubtype="8" fill="hold" grpId="0" nodeType="withEffect">
                                  <p:stCondLst>
                                    <p:cond delay="170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ppt_x</p:attrName>
                                        </p:attrNameLst>
                                      </p:cBhvr>
                                      <p:tavLst>
                                        <p:tav tm="0">
                                          <p:val>
                                            <p:strVal val="#ppt_x-#ppt_w*1.125000"/>
                                          </p:val>
                                        </p:tav>
                                        <p:tav tm="100000">
                                          <p:val>
                                            <p:strVal val="#ppt_x"/>
                                          </p:val>
                                        </p:tav>
                                      </p:tavLst>
                                    </p:anim>
                                    <p:animEffect transition="in" filter="wipe(right)">
                                      <p:cBhvr>
                                        <p:cTn id="28" dur="500"/>
                                        <p:tgtEl>
                                          <p:spTgt spid="64"/>
                                        </p:tgtEl>
                                      </p:cBhvr>
                                    </p:animEffect>
                                  </p:childTnLst>
                                </p:cTn>
                              </p:par>
                              <p:par>
                                <p:cTn id="29" presetID="12" presetClass="entr" presetSubtype="8" fill="hold" grpId="0" nodeType="withEffect">
                                  <p:stCondLst>
                                    <p:cond delay="230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p:tgtEl>
                                          <p:spTgt spid="65"/>
                                        </p:tgtEl>
                                        <p:attrNameLst>
                                          <p:attrName>ppt_x</p:attrName>
                                        </p:attrNameLst>
                                      </p:cBhvr>
                                      <p:tavLst>
                                        <p:tav tm="0">
                                          <p:val>
                                            <p:strVal val="#ppt_x-#ppt_w*1.125000"/>
                                          </p:val>
                                        </p:tav>
                                        <p:tav tm="100000">
                                          <p:val>
                                            <p:strVal val="#ppt_x"/>
                                          </p:val>
                                        </p:tav>
                                      </p:tavLst>
                                    </p:anim>
                                    <p:animEffect transition="in" filter="wipe(right)">
                                      <p:cBhvr>
                                        <p:cTn id="32" dur="500"/>
                                        <p:tgtEl>
                                          <p:spTgt spid="65"/>
                                        </p:tgtEl>
                                      </p:cBhvr>
                                    </p:animEffect>
                                  </p:childTnLst>
                                </p:cTn>
                              </p:par>
                              <p:par>
                                <p:cTn id="33" presetID="12" presetClass="entr" presetSubtype="8" fill="hold" grpId="0" nodeType="withEffect">
                                  <p:stCondLst>
                                    <p:cond delay="2900"/>
                                  </p:stCondLst>
                                  <p:childTnLst>
                                    <p:set>
                                      <p:cBhvr>
                                        <p:cTn id="34" dur="1" fill="hold">
                                          <p:stCondLst>
                                            <p:cond delay="0"/>
                                          </p:stCondLst>
                                        </p:cTn>
                                        <p:tgtEl>
                                          <p:spTgt spid="66"/>
                                        </p:tgtEl>
                                        <p:attrNameLst>
                                          <p:attrName>style.visibility</p:attrName>
                                        </p:attrNameLst>
                                      </p:cBhvr>
                                      <p:to>
                                        <p:strVal val="visible"/>
                                      </p:to>
                                    </p:set>
                                    <p:anim calcmode="lin" valueType="num">
                                      <p:cBhvr additive="base">
                                        <p:cTn id="35" dur="500"/>
                                        <p:tgtEl>
                                          <p:spTgt spid="66"/>
                                        </p:tgtEl>
                                        <p:attrNameLst>
                                          <p:attrName>ppt_x</p:attrName>
                                        </p:attrNameLst>
                                      </p:cBhvr>
                                      <p:tavLst>
                                        <p:tav tm="0">
                                          <p:val>
                                            <p:strVal val="#ppt_x-#ppt_w*1.125000"/>
                                          </p:val>
                                        </p:tav>
                                        <p:tav tm="100000">
                                          <p:val>
                                            <p:strVal val="#ppt_x"/>
                                          </p:val>
                                        </p:tav>
                                      </p:tavLst>
                                    </p:anim>
                                    <p:animEffect transition="in" filter="wipe(right)">
                                      <p:cBhvr>
                                        <p:cTn id="36" dur="500"/>
                                        <p:tgtEl>
                                          <p:spTgt spid="66"/>
                                        </p:tgtEl>
                                      </p:cBhvr>
                                    </p:animEffect>
                                  </p:childTnLst>
                                </p:cTn>
                              </p:par>
                              <p:par>
                                <p:cTn id="37" presetID="22" presetClass="entr" presetSubtype="8" fill="hold" nodeType="withEffect">
                                  <p:stCondLst>
                                    <p:cond delay="350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3" grpId="0"/>
      <p:bldP spid="64" grpId="0"/>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268" y="283668"/>
            <a:ext cx="3900170" cy="674370"/>
          </a:xfrm>
          <a:prstGeom prst="rect">
            <a:avLst/>
          </a:prstGeom>
          <a:noFill/>
        </p:spPr>
        <p:txBody>
          <a:bodyPr wrap="none" lIns="121615" tIns="60808" rIns="121615" bIns="60808" rtlCol="0">
            <a:spAutoFit/>
          </a:bodyPr>
          <a:lstStyle/>
          <a:p>
            <a:pPr algn="l" fontAlgn="base">
              <a:buFont typeface="Arial" panose="020B0604020202020204" pitchFamily="34" charset="0"/>
              <a:buNone/>
            </a:pPr>
            <a:r>
              <a:rPr lang="zh-CN" altLang="en-US" sz="3600" dirty="0">
                <a:solidFill>
                  <a:srgbClr val="333333"/>
                </a:solidFill>
                <a:latin typeface="微软雅黑" panose="020B0503020204020204" pitchFamily="34" charset="-122"/>
                <a:ea typeface="微软雅黑" panose="020B0503020204020204" pitchFamily="34" charset="-122"/>
                <a:sym typeface="+mn-ea"/>
              </a:rPr>
              <a:t>领导者的主要任务</a:t>
            </a:r>
            <a:endParaRPr lang="zh-CN" altLang="en-US" sz="2800" dirty="0">
              <a:solidFill>
                <a:srgbClr val="333333"/>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336449" y="267685"/>
            <a:ext cx="572961" cy="571357"/>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grpSp>
        <p:nvGrpSpPr>
          <p:cNvPr id="26" name="组合 25"/>
          <p:cNvGrpSpPr/>
          <p:nvPr/>
        </p:nvGrpSpPr>
        <p:grpSpPr bwMode="auto">
          <a:xfrm>
            <a:off x="814670" y="2374154"/>
            <a:ext cx="10076373" cy="3591256"/>
            <a:chOff x="611188" y="1913369"/>
            <a:chExt cx="7560249" cy="2710102"/>
          </a:xfrm>
        </p:grpSpPr>
        <p:cxnSp>
          <p:nvCxnSpPr>
            <p:cNvPr id="27" name="直接连接符 26"/>
            <p:cNvCxnSpPr/>
            <p:nvPr/>
          </p:nvCxnSpPr>
          <p:spPr>
            <a:xfrm>
              <a:off x="611188" y="1913369"/>
              <a:ext cx="6048913" cy="0"/>
            </a:xfrm>
            <a:prstGeom prst="line">
              <a:avLst/>
            </a:prstGeom>
            <a:noFill/>
            <a:ln w="6350" cap="flat" cmpd="sng" algn="ctr">
              <a:solidFill>
                <a:srgbClr val="009BD2"/>
              </a:solidFill>
              <a:prstDash val="solid"/>
            </a:ln>
            <a:effectLst/>
          </p:spPr>
        </p:cxnSp>
        <p:cxnSp>
          <p:nvCxnSpPr>
            <p:cNvPr id="28" name="直接连接符 27"/>
            <p:cNvCxnSpPr/>
            <p:nvPr/>
          </p:nvCxnSpPr>
          <p:spPr>
            <a:xfrm>
              <a:off x="611188" y="2818187"/>
              <a:ext cx="5891736" cy="0"/>
            </a:xfrm>
            <a:prstGeom prst="line">
              <a:avLst/>
            </a:prstGeom>
            <a:noFill/>
            <a:ln w="6350" cap="flat" cmpd="sng" algn="ctr">
              <a:solidFill>
                <a:srgbClr val="009BD2"/>
              </a:solidFill>
              <a:prstDash val="solid"/>
            </a:ln>
            <a:effectLst/>
          </p:spPr>
        </p:cxnSp>
        <p:cxnSp>
          <p:nvCxnSpPr>
            <p:cNvPr id="29" name="直接连接符 28"/>
            <p:cNvCxnSpPr/>
            <p:nvPr/>
          </p:nvCxnSpPr>
          <p:spPr>
            <a:xfrm>
              <a:off x="611188" y="3723006"/>
              <a:ext cx="6496628" cy="0"/>
            </a:xfrm>
            <a:prstGeom prst="line">
              <a:avLst/>
            </a:prstGeom>
            <a:noFill/>
            <a:ln w="6350" cap="flat" cmpd="sng" algn="ctr">
              <a:solidFill>
                <a:srgbClr val="009BD2"/>
              </a:solidFill>
              <a:prstDash val="solid"/>
            </a:ln>
            <a:effectLst/>
          </p:spPr>
        </p:cxnSp>
        <p:cxnSp>
          <p:nvCxnSpPr>
            <p:cNvPr id="30" name="直接连接符 29"/>
            <p:cNvCxnSpPr/>
            <p:nvPr/>
          </p:nvCxnSpPr>
          <p:spPr>
            <a:xfrm>
              <a:off x="611188" y="4623471"/>
              <a:ext cx="7560249" cy="0"/>
            </a:xfrm>
            <a:prstGeom prst="line">
              <a:avLst/>
            </a:prstGeom>
            <a:noFill/>
            <a:ln w="6350" cap="flat" cmpd="sng" algn="ctr">
              <a:solidFill>
                <a:srgbClr val="009BD2"/>
              </a:solidFill>
              <a:prstDash val="solid"/>
            </a:ln>
            <a:effectLst/>
          </p:spPr>
        </p:cxnSp>
      </p:grpSp>
      <p:grpSp>
        <p:nvGrpSpPr>
          <p:cNvPr id="31" name="Group 5"/>
          <p:cNvGrpSpPr>
            <a:grpSpLocks noChangeAspect="1"/>
          </p:cNvGrpSpPr>
          <p:nvPr/>
        </p:nvGrpSpPr>
        <p:grpSpPr bwMode="auto">
          <a:xfrm>
            <a:off x="7380691" y="926931"/>
            <a:ext cx="3609936" cy="5044247"/>
            <a:chOff x="3020" y="517"/>
            <a:chExt cx="1740" cy="2446"/>
          </a:xfrm>
        </p:grpSpPr>
        <p:sp>
          <p:nvSpPr>
            <p:cNvPr id="32" name="Freeform 6"/>
            <p:cNvSpPr/>
            <p:nvPr/>
          </p:nvSpPr>
          <p:spPr bwMode="auto">
            <a:xfrm>
              <a:off x="3169" y="517"/>
              <a:ext cx="1526" cy="702"/>
            </a:xfrm>
            <a:custGeom>
              <a:avLst/>
              <a:gdLst>
                <a:gd name="T0" fmla="*/ 1452 w 535"/>
                <a:gd name="T1" fmla="*/ 505 h 246"/>
                <a:gd name="T2" fmla="*/ 593 w 535"/>
                <a:gd name="T3" fmla="*/ 134 h 246"/>
                <a:gd name="T4" fmla="*/ 0 w 535"/>
                <a:gd name="T5" fmla="*/ 702 h 246"/>
                <a:gd name="T6" fmla="*/ 1526 w 535"/>
                <a:gd name="T7" fmla="*/ 702 h 246"/>
                <a:gd name="T8" fmla="*/ 1452 w 535"/>
                <a:gd name="T9" fmla="*/ 505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246">
                  <a:moveTo>
                    <a:pt x="509" y="177"/>
                  </a:moveTo>
                  <a:cubicBezTo>
                    <a:pt x="408" y="0"/>
                    <a:pt x="208" y="47"/>
                    <a:pt x="208" y="47"/>
                  </a:cubicBezTo>
                  <a:cubicBezTo>
                    <a:pt x="58" y="91"/>
                    <a:pt x="11" y="177"/>
                    <a:pt x="0" y="246"/>
                  </a:cubicBezTo>
                  <a:cubicBezTo>
                    <a:pt x="535" y="246"/>
                    <a:pt x="535" y="246"/>
                    <a:pt x="535" y="246"/>
                  </a:cubicBezTo>
                  <a:cubicBezTo>
                    <a:pt x="524" y="205"/>
                    <a:pt x="509" y="177"/>
                    <a:pt x="509" y="17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6025">
                <a:defRPr/>
              </a:pPr>
              <a:endParaRPr lang="zh-CN" altLang="en-US" sz="2400" kern="0">
                <a:solidFill>
                  <a:prstClr val="black"/>
                </a:solidFill>
              </a:endParaRPr>
            </a:p>
          </p:txBody>
        </p:sp>
        <p:sp>
          <p:nvSpPr>
            <p:cNvPr id="33" name="Freeform 7"/>
            <p:cNvSpPr/>
            <p:nvPr/>
          </p:nvSpPr>
          <p:spPr bwMode="auto">
            <a:xfrm>
              <a:off x="3032" y="1219"/>
              <a:ext cx="1728" cy="583"/>
            </a:xfrm>
            <a:custGeom>
              <a:avLst/>
              <a:gdLst>
                <a:gd name="T0" fmla="*/ 54 w 606"/>
                <a:gd name="T1" fmla="*/ 103 h 204"/>
                <a:gd name="T2" fmla="*/ 47 w 606"/>
                <a:gd name="T3" fmla="*/ 128 h 204"/>
                <a:gd name="T4" fmla="*/ 4 w 606"/>
                <a:gd name="T5" fmla="*/ 198 h 204"/>
                <a:gd name="T6" fmla="*/ 0 w 606"/>
                <a:gd name="T7" fmla="*/ 204 h 204"/>
                <a:gd name="T8" fmla="*/ 570 w 606"/>
                <a:gd name="T9" fmla="*/ 204 h 204"/>
                <a:gd name="T10" fmla="*/ 583 w 606"/>
                <a:gd name="T11" fmla="*/ 0 h 204"/>
                <a:gd name="T12" fmla="*/ 48 w 606"/>
                <a:gd name="T13" fmla="*/ 0 h 204"/>
                <a:gd name="T14" fmla="*/ 54 w 606"/>
                <a:gd name="T15" fmla="*/ 103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204">
                  <a:moveTo>
                    <a:pt x="54" y="103"/>
                  </a:moveTo>
                  <a:cubicBezTo>
                    <a:pt x="55" y="108"/>
                    <a:pt x="53" y="111"/>
                    <a:pt x="47" y="128"/>
                  </a:cubicBezTo>
                  <a:cubicBezTo>
                    <a:pt x="41" y="147"/>
                    <a:pt x="8" y="193"/>
                    <a:pt x="4" y="198"/>
                  </a:cubicBezTo>
                  <a:cubicBezTo>
                    <a:pt x="2" y="200"/>
                    <a:pt x="1" y="202"/>
                    <a:pt x="0" y="204"/>
                  </a:cubicBezTo>
                  <a:cubicBezTo>
                    <a:pt x="570" y="204"/>
                    <a:pt x="570" y="204"/>
                    <a:pt x="570" y="204"/>
                  </a:cubicBezTo>
                  <a:cubicBezTo>
                    <a:pt x="606" y="132"/>
                    <a:pt x="598" y="54"/>
                    <a:pt x="583" y="0"/>
                  </a:cubicBezTo>
                  <a:cubicBezTo>
                    <a:pt x="48" y="0"/>
                    <a:pt x="48" y="0"/>
                    <a:pt x="48" y="0"/>
                  </a:cubicBezTo>
                  <a:cubicBezTo>
                    <a:pt x="39" y="57"/>
                    <a:pt x="54" y="103"/>
                    <a:pt x="54" y="103"/>
                  </a:cubicBezTo>
                  <a:close/>
                </a:path>
              </a:pathLst>
            </a:custGeom>
            <a:solidFill>
              <a:srgbClr val="23B9D6"/>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6025">
                <a:defRPr/>
              </a:pPr>
              <a:endParaRPr lang="zh-CN" altLang="en-US" sz="2400" kern="0">
                <a:solidFill>
                  <a:prstClr val="black"/>
                </a:solidFill>
              </a:endParaRPr>
            </a:p>
          </p:txBody>
        </p:sp>
        <p:sp>
          <p:nvSpPr>
            <p:cNvPr id="34" name="Freeform 8"/>
            <p:cNvSpPr/>
            <p:nvPr/>
          </p:nvSpPr>
          <p:spPr bwMode="auto">
            <a:xfrm>
              <a:off x="3020" y="1802"/>
              <a:ext cx="1638" cy="578"/>
            </a:xfrm>
            <a:custGeom>
              <a:avLst/>
              <a:gdLst>
                <a:gd name="T0" fmla="*/ 1 w 574"/>
                <a:gd name="T1" fmla="*/ 11 h 203"/>
                <a:gd name="T2" fmla="*/ 10 w 574"/>
                <a:gd name="T3" fmla="*/ 30 h 203"/>
                <a:gd name="T4" fmla="*/ 54 w 574"/>
                <a:gd name="T5" fmla="*/ 36 h 203"/>
                <a:gd name="T6" fmla="*/ 60 w 574"/>
                <a:gd name="T7" fmla="*/ 50 h 203"/>
                <a:gd name="T8" fmla="*/ 51 w 574"/>
                <a:gd name="T9" fmla="*/ 59 h 203"/>
                <a:gd name="T10" fmla="*/ 46 w 574"/>
                <a:gd name="T11" fmla="*/ 69 h 203"/>
                <a:gd name="T12" fmla="*/ 51 w 574"/>
                <a:gd name="T13" fmla="*/ 80 h 203"/>
                <a:gd name="T14" fmla="*/ 63 w 574"/>
                <a:gd name="T15" fmla="*/ 98 h 203"/>
                <a:gd name="T16" fmla="*/ 60 w 574"/>
                <a:gd name="T17" fmla="*/ 104 h 203"/>
                <a:gd name="T18" fmla="*/ 56 w 574"/>
                <a:gd name="T19" fmla="*/ 112 h 203"/>
                <a:gd name="T20" fmla="*/ 57 w 574"/>
                <a:gd name="T21" fmla="*/ 124 h 203"/>
                <a:gd name="T22" fmla="*/ 78 w 574"/>
                <a:gd name="T23" fmla="*/ 143 h 203"/>
                <a:gd name="T24" fmla="*/ 79 w 574"/>
                <a:gd name="T25" fmla="*/ 150 h 203"/>
                <a:gd name="T26" fmla="*/ 82 w 574"/>
                <a:gd name="T27" fmla="*/ 203 h 203"/>
                <a:gd name="T28" fmla="*/ 509 w 574"/>
                <a:gd name="T29" fmla="*/ 203 h 203"/>
                <a:gd name="T30" fmla="*/ 494 w 574"/>
                <a:gd name="T31" fmla="*/ 150 h 203"/>
                <a:gd name="T32" fmla="*/ 543 w 574"/>
                <a:gd name="T33" fmla="*/ 46 h 203"/>
                <a:gd name="T34" fmla="*/ 574 w 574"/>
                <a:gd name="T35" fmla="*/ 0 h 203"/>
                <a:gd name="T36" fmla="*/ 4 w 574"/>
                <a:gd name="T37" fmla="*/ 0 h 203"/>
                <a:gd name="T38" fmla="*/ 1 w 574"/>
                <a:gd name="T39" fmla="*/ 1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4" h="203">
                  <a:moveTo>
                    <a:pt x="1" y="11"/>
                  </a:moveTo>
                  <a:cubicBezTo>
                    <a:pt x="0" y="20"/>
                    <a:pt x="4" y="26"/>
                    <a:pt x="10" y="30"/>
                  </a:cubicBezTo>
                  <a:cubicBezTo>
                    <a:pt x="16" y="33"/>
                    <a:pt x="54" y="36"/>
                    <a:pt x="54" y="36"/>
                  </a:cubicBezTo>
                  <a:cubicBezTo>
                    <a:pt x="60" y="50"/>
                    <a:pt x="60" y="50"/>
                    <a:pt x="60" y="50"/>
                  </a:cubicBezTo>
                  <a:cubicBezTo>
                    <a:pt x="60" y="50"/>
                    <a:pt x="54" y="55"/>
                    <a:pt x="51" y="59"/>
                  </a:cubicBezTo>
                  <a:cubicBezTo>
                    <a:pt x="48" y="63"/>
                    <a:pt x="47" y="65"/>
                    <a:pt x="46" y="69"/>
                  </a:cubicBezTo>
                  <a:cubicBezTo>
                    <a:pt x="46" y="73"/>
                    <a:pt x="49" y="77"/>
                    <a:pt x="51" y="80"/>
                  </a:cubicBezTo>
                  <a:cubicBezTo>
                    <a:pt x="53" y="83"/>
                    <a:pt x="63" y="98"/>
                    <a:pt x="63" y="98"/>
                  </a:cubicBezTo>
                  <a:cubicBezTo>
                    <a:pt x="63" y="98"/>
                    <a:pt x="62" y="101"/>
                    <a:pt x="60" y="104"/>
                  </a:cubicBezTo>
                  <a:cubicBezTo>
                    <a:pt x="57" y="107"/>
                    <a:pt x="56" y="112"/>
                    <a:pt x="56" y="112"/>
                  </a:cubicBezTo>
                  <a:cubicBezTo>
                    <a:pt x="55" y="116"/>
                    <a:pt x="55" y="120"/>
                    <a:pt x="57" y="124"/>
                  </a:cubicBezTo>
                  <a:cubicBezTo>
                    <a:pt x="60" y="128"/>
                    <a:pt x="76" y="141"/>
                    <a:pt x="78" y="143"/>
                  </a:cubicBezTo>
                  <a:cubicBezTo>
                    <a:pt x="80" y="146"/>
                    <a:pt x="79" y="150"/>
                    <a:pt x="79" y="150"/>
                  </a:cubicBezTo>
                  <a:cubicBezTo>
                    <a:pt x="71" y="174"/>
                    <a:pt x="76" y="192"/>
                    <a:pt x="82" y="203"/>
                  </a:cubicBezTo>
                  <a:cubicBezTo>
                    <a:pt x="509" y="203"/>
                    <a:pt x="509" y="203"/>
                    <a:pt x="509" y="203"/>
                  </a:cubicBezTo>
                  <a:cubicBezTo>
                    <a:pt x="502" y="183"/>
                    <a:pt x="496" y="164"/>
                    <a:pt x="494" y="150"/>
                  </a:cubicBezTo>
                  <a:cubicBezTo>
                    <a:pt x="487" y="106"/>
                    <a:pt x="543" y="46"/>
                    <a:pt x="543" y="46"/>
                  </a:cubicBezTo>
                  <a:cubicBezTo>
                    <a:pt x="555" y="31"/>
                    <a:pt x="566" y="15"/>
                    <a:pt x="574" y="0"/>
                  </a:cubicBezTo>
                  <a:cubicBezTo>
                    <a:pt x="4" y="0"/>
                    <a:pt x="4" y="0"/>
                    <a:pt x="4" y="0"/>
                  </a:cubicBezTo>
                  <a:cubicBezTo>
                    <a:pt x="2" y="3"/>
                    <a:pt x="1" y="6"/>
                    <a:pt x="1" y="11"/>
                  </a:cubicBezTo>
                  <a:close/>
                </a:path>
              </a:pathLst>
            </a:custGeom>
            <a:solidFill>
              <a:srgbClr val="00B0F0"/>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6025">
                <a:defRPr/>
              </a:pPr>
              <a:endParaRPr lang="zh-CN" altLang="en-US" sz="2400" kern="0">
                <a:solidFill>
                  <a:prstClr val="black"/>
                </a:solidFill>
              </a:endParaRPr>
            </a:p>
          </p:txBody>
        </p:sp>
        <p:sp>
          <p:nvSpPr>
            <p:cNvPr id="35" name="Freeform 9"/>
            <p:cNvSpPr/>
            <p:nvPr/>
          </p:nvSpPr>
          <p:spPr bwMode="auto">
            <a:xfrm>
              <a:off x="3254" y="2381"/>
              <a:ext cx="1458" cy="582"/>
            </a:xfrm>
            <a:custGeom>
              <a:avLst/>
              <a:gdLst>
                <a:gd name="T0" fmla="*/ 10 w 511"/>
                <a:gd name="T1" fmla="*/ 13 h 204"/>
                <a:gd name="T2" fmla="*/ 133 w 511"/>
                <a:gd name="T3" fmla="*/ 6 h 204"/>
                <a:gd name="T4" fmla="*/ 163 w 511"/>
                <a:gd name="T5" fmla="*/ 104 h 204"/>
                <a:gd name="T6" fmla="*/ 161 w 511"/>
                <a:gd name="T7" fmla="*/ 104 h 204"/>
                <a:gd name="T8" fmla="*/ 64 w 511"/>
                <a:gd name="T9" fmla="*/ 204 h 204"/>
                <a:gd name="T10" fmla="*/ 481 w 511"/>
                <a:gd name="T11" fmla="*/ 204 h 204"/>
                <a:gd name="T12" fmla="*/ 511 w 511"/>
                <a:gd name="T13" fmla="*/ 204 h 204"/>
                <a:gd name="T14" fmla="*/ 473 w 511"/>
                <a:gd name="T15" fmla="*/ 103 h 204"/>
                <a:gd name="T16" fmla="*/ 427 w 511"/>
                <a:gd name="T17" fmla="*/ 0 h 204"/>
                <a:gd name="T18" fmla="*/ 0 w 511"/>
                <a:gd name="T19" fmla="*/ 0 h 204"/>
                <a:gd name="T20" fmla="*/ 10 w 511"/>
                <a:gd name="T21" fmla="*/ 1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204">
                  <a:moveTo>
                    <a:pt x="10" y="13"/>
                  </a:moveTo>
                  <a:cubicBezTo>
                    <a:pt x="33" y="33"/>
                    <a:pt x="117" y="4"/>
                    <a:pt x="133" y="6"/>
                  </a:cubicBezTo>
                  <a:cubicBezTo>
                    <a:pt x="144" y="8"/>
                    <a:pt x="157" y="72"/>
                    <a:pt x="163" y="104"/>
                  </a:cubicBezTo>
                  <a:cubicBezTo>
                    <a:pt x="161" y="104"/>
                    <a:pt x="161" y="104"/>
                    <a:pt x="161" y="104"/>
                  </a:cubicBezTo>
                  <a:cubicBezTo>
                    <a:pt x="161" y="104"/>
                    <a:pt x="89" y="191"/>
                    <a:pt x="64" y="204"/>
                  </a:cubicBezTo>
                  <a:cubicBezTo>
                    <a:pt x="481" y="204"/>
                    <a:pt x="481" y="204"/>
                    <a:pt x="481" y="204"/>
                  </a:cubicBezTo>
                  <a:cubicBezTo>
                    <a:pt x="511" y="204"/>
                    <a:pt x="511" y="204"/>
                    <a:pt x="511" y="204"/>
                  </a:cubicBezTo>
                  <a:cubicBezTo>
                    <a:pt x="473" y="103"/>
                    <a:pt x="473" y="103"/>
                    <a:pt x="473" y="103"/>
                  </a:cubicBezTo>
                  <a:cubicBezTo>
                    <a:pt x="458" y="74"/>
                    <a:pt x="440" y="35"/>
                    <a:pt x="427" y="0"/>
                  </a:cubicBezTo>
                  <a:cubicBezTo>
                    <a:pt x="0" y="0"/>
                    <a:pt x="0" y="0"/>
                    <a:pt x="0" y="0"/>
                  </a:cubicBezTo>
                  <a:cubicBezTo>
                    <a:pt x="4" y="7"/>
                    <a:pt x="8" y="12"/>
                    <a:pt x="10" y="13"/>
                  </a:cubicBezTo>
                  <a:close/>
                </a:path>
              </a:pathLst>
            </a:custGeom>
            <a:solidFill>
              <a:srgbClr val="23B9D6"/>
            </a:solidFill>
            <a:ln>
              <a:noFill/>
            </a:ln>
            <a:extLst>
              <a:ext uri="{91240B29-F687-4F45-9708-019B960494DF}">
                <a14:hiddenLine xmlns:a14="http://schemas.microsoft.com/office/drawing/2010/main" xmlns="" w="9525">
                  <a:solidFill>
                    <a:srgbClr val="000000"/>
                  </a:solidFill>
                  <a:round/>
                </a14:hiddenLine>
              </a:ext>
            </a:extLst>
          </p:spPr>
          <p:txBody>
            <a:bodyPr/>
            <a:lstStyle/>
            <a:p>
              <a:pPr defTabSz="1216025">
                <a:defRPr/>
              </a:pPr>
              <a:endParaRPr lang="zh-CN" altLang="en-US" sz="2400" kern="0">
                <a:solidFill>
                  <a:prstClr val="black"/>
                </a:solidFill>
              </a:endParaRPr>
            </a:p>
          </p:txBody>
        </p:sp>
      </p:grpSp>
      <p:sp>
        <p:nvSpPr>
          <p:cNvPr id="63" name="TextBox 47"/>
          <p:cNvSpPr txBox="1">
            <a:spLocks noChangeArrowheads="1"/>
          </p:cNvSpPr>
          <p:nvPr/>
        </p:nvSpPr>
        <p:spPr bwMode="auto">
          <a:xfrm>
            <a:off x="885825" y="1854200"/>
            <a:ext cx="6980555"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615" tIns="60808" rIns="121615" bIns="608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025">
              <a:lnSpc>
                <a:spcPct val="13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(7)时刻注意和指引团体焦点，保证成员的积极参与。</a:t>
            </a:r>
          </a:p>
        </p:txBody>
      </p:sp>
      <p:sp>
        <p:nvSpPr>
          <p:cNvPr id="64" name="TextBox 47"/>
          <p:cNvSpPr txBox="1">
            <a:spLocks noChangeArrowheads="1"/>
          </p:cNvSpPr>
          <p:nvPr/>
        </p:nvSpPr>
        <p:spPr bwMode="auto">
          <a:xfrm>
            <a:off x="887095" y="3052445"/>
            <a:ext cx="6979285"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615" tIns="60808" rIns="121615" bIns="608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025">
              <a:lnSpc>
                <a:spcPct val="130000"/>
              </a:lnSpc>
            </a:pPr>
            <a:r>
              <a:rPr lang="zh-CN" altLang="en-US" sz="2000" dirty="0">
                <a:solidFill>
                  <a:sysClr val="windowText" lastClr="000000"/>
                </a:solidFill>
                <a:latin typeface="微软雅黑" panose="020B0503020204020204" pitchFamily="34" charset="-122"/>
                <a:ea typeface="微软雅黑" panose="020B0503020204020204" pitchFamily="34" charset="-122"/>
              </a:rPr>
              <a:t>(8)随时注意个别成员的状况，展开必要的与有效的个别治疗。</a:t>
            </a:r>
          </a:p>
        </p:txBody>
      </p:sp>
      <p:sp>
        <p:nvSpPr>
          <p:cNvPr id="65" name="TextBox 47"/>
          <p:cNvSpPr txBox="1">
            <a:spLocks noChangeArrowheads="1"/>
          </p:cNvSpPr>
          <p:nvPr/>
        </p:nvSpPr>
        <p:spPr bwMode="auto">
          <a:xfrm>
            <a:off x="814705" y="3851275"/>
            <a:ext cx="6875145" cy="92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615" tIns="60808" rIns="121615" bIns="608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025">
              <a:lnSpc>
                <a:spcPct val="130000"/>
              </a:lnSpc>
            </a:pPr>
            <a:r>
              <a:rPr lang="en-US" altLang="zh-CN" sz="2000" dirty="0">
                <a:solidFill>
                  <a:sysClr val="windowText" lastClr="000000"/>
                </a:solidFill>
                <a:latin typeface="微软雅黑" panose="020B0503020204020204" pitchFamily="34" charset="-122"/>
                <a:ea typeface="微软雅黑" panose="020B0503020204020204" pitchFamily="34" charset="-122"/>
              </a:rPr>
              <a:t> </a:t>
            </a:r>
            <a:r>
              <a:rPr lang="zh-CN" altLang="en-US" sz="2000" dirty="0">
                <a:solidFill>
                  <a:sysClr val="windowText" lastClr="000000"/>
                </a:solidFill>
                <a:latin typeface="微软雅黑" panose="020B0503020204020204" pitchFamily="34" charset="-122"/>
                <a:ea typeface="微软雅黑" panose="020B0503020204020204" pitchFamily="34" charset="-122"/>
              </a:rPr>
              <a:t>(9)控制团体议题讨论的时间，适当分配焦点成员陈述的时间，避免将过多时间用于少数成员身上。</a:t>
            </a:r>
          </a:p>
        </p:txBody>
      </p:sp>
      <p:sp>
        <p:nvSpPr>
          <p:cNvPr id="66" name="TextBox 47"/>
          <p:cNvSpPr txBox="1">
            <a:spLocks noChangeArrowheads="1"/>
          </p:cNvSpPr>
          <p:nvPr/>
        </p:nvSpPr>
        <p:spPr bwMode="auto">
          <a:xfrm>
            <a:off x="814705" y="5444490"/>
            <a:ext cx="6774180" cy="499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615" tIns="60808" rIns="121615" bIns="6080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6025">
              <a:lnSpc>
                <a:spcPct val="130000"/>
              </a:lnSpc>
            </a:pPr>
            <a:r>
              <a:rPr lang="en-US" altLang="zh-CN" dirty="0">
                <a:solidFill>
                  <a:sysClr val="windowText" lastClr="000000"/>
                </a:solidFill>
                <a:latin typeface="微软雅黑" panose="020B0503020204020204" pitchFamily="34" charset="-122"/>
                <a:ea typeface="微软雅黑" panose="020B0503020204020204" pitchFamily="34" charset="-122"/>
              </a:rPr>
              <a:t> </a:t>
            </a:r>
            <a:r>
              <a:rPr lang="zh-CN" altLang="en-US" dirty="0">
                <a:solidFill>
                  <a:sysClr val="windowText" lastClr="000000"/>
                </a:solidFill>
                <a:latin typeface="微软雅黑" panose="020B0503020204020204" pitchFamily="34" charset="-122"/>
                <a:ea typeface="微软雅黑" panose="020B0503020204020204" pitchFamily="34" charset="-122"/>
              </a:rPr>
              <a:t>(10)有意识地建立焦点成员的问题与其他成员之间的关联性。</a:t>
            </a:r>
          </a:p>
        </p:txBody>
      </p:sp>
    </p:spTree>
  </p:cSld>
  <p:clrMapOvr>
    <a:masterClrMapping/>
  </p:clrMapOvr>
  <mc:AlternateContent xmlns:mc="http://schemas.openxmlformats.org/markup-compatibility/2006">
    <mc:Choice xmlns:p14="http://schemas.microsoft.com/office/powerpoint/2010/main" xmlns="" Requires="p14">
      <p:transition spd="slow" p14:dur="2000" advTm="5080"/>
    </mc:Choice>
    <mc:Fallback>
      <p:transition spd="slow" advTm="5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par>
                                <p:cTn id="21" presetID="12" presetClass="entr" presetSubtype="8" fill="hold" grpId="0" nodeType="withEffect">
                                  <p:stCondLst>
                                    <p:cond delay="110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p:tgtEl>
                                          <p:spTgt spid="63"/>
                                        </p:tgtEl>
                                        <p:attrNameLst>
                                          <p:attrName>ppt_x</p:attrName>
                                        </p:attrNameLst>
                                      </p:cBhvr>
                                      <p:tavLst>
                                        <p:tav tm="0">
                                          <p:val>
                                            <p:strVal val="#ppt_x-#ppt_w*1.125000"/>
                                          </p:val>
                                        </p:tav>
                                        <p:tav tm="100000">
                                          <p:val>
                                            <p:strVal val="#ppt_x"/>
                                          </p:val>
                                        </p:tav>
                                      </p:tavLst>
                                    </p:anim>
                                    <p:animEffect transition="in" filter="wipe(right)">
                                      <p:cBhvr>
                                        <p:cTn id="24" dur="500"/>
                                        <p:tgtEl>
                                          <p:spTgt spid="63"/>
                                        </p:tgtEl>
                                      </p:cBhvr>
                                    </p:animEffect>
                                  </p:childTnLst>
                                </p:cTn>
                              </p:par>
                              <p:par>
                                <p:cTn id="25" presetID="12" presetClass="entr" presetSubtype="8" fill="hold" grpId="0" nodeType="withEffect">
                                  <p:stCondLst>
                                    <p:cond delay="170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ppt_x</p:attrName>
                                        </p:attrNameLst>
                                      </p:cBhvr>
                                      <p:tavLst>
                                        <p:tav tm="0">
                                          <p:val>
                                            <p:strVal val="#ppt_x-#ppt_w*1.125000"/>
                                          </p:val>
                                        </p:tav>
                                        <p:tav tm="100000">
                                          <p:val>
                                            <p:strVal val="#ppt_x"/>
                                          </p:val>
                                        </p:tav>
                                      </p:tavLst>
                                    </p:anim>
                                    <p:animEffect transition="in" filter="wipe(right)">
                                      <p:cBhvr>
                                        <p:cTn id="28" dur="500"/>
                                        <p:tgtEl>
                                          <p:spTgt spid="64"/>
                                        </p:tgtEl>
                                      </p:cBhvr>
                                    </p:animEffect>
                                  </p:childTnLst>
                                </p:cTn>
                              </p:par>
                              <p:par>
                                <p:cTn id="29" presetID="12" presetClass="entr" presetSubtype="8" fill="hold" grpId="0" nodeType="withEffect">
                                  <p:stCondLst>
                                    <p:cond delay="230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p:tgtEl>
                                          <p:spTgt spid="65"/>
                                        </p:tgtEl>
                                        <p:attrNameLst>
                                          <p:attrName>ppt_x</p:attrName>
                                        </p:attrNameLst>
                                      </p:cBhvr>
                                      <p:tavLst>
                                        <p:tav tm="0">
                                          <p:val>
                                            <p:strVal val="#ppt_x-#ppt_w*1.125000"/>
                                          </p:val>
                                        </p:tav>
                                        <p:tav tm="100000">
                                          <p:val>
                                            <p:strVal val="#ppt_x"/>
                                          </p:val>
                                        </p:tav>
                                      </p:tavLst>
                                    </p:anim>
                                    <p:animEffect transition="in" filter="wipe(right)">
                                      <p:cBhvr>
                                        <p:cTn id="32" dur="500"/>
                                        <p:tgtEl>
                                          <p:spTgt spid="65"/>
                                        </p:tgtEl>
                                      </p:cBhvr>
                                    </p:animEffect>
                                  </p:childTnLst>
                                </p:cTn>
                              </p:par>
                              <p:par>
                                <p:cTn id="33" presetID="12" presetClass="entr" presetSubtype="8" fill="hold" grpId="0" nodeType="withEffect">
                                  <p:stCondLst>
                                    <p:cond delay="2900"/>
                                  </p:stCondLst>
                                  <p:childTnLst>
                                    <p:set>
                                      <p:cBhvr>
                                        <p:cTn id="34" dur="1" fill="hold">
                                          <p:stCondLst>
                                            <p:cond delay="0"/>
                                          </p:stCondLst>
                                        </p:cTn>
                                        <p:tgtEl>
                                          <p:spTgt spid="66"/>
                                        </p:tgtEl>
                                        <p:attrNameLst>
                                          <p:attrName>style.visibility</p:attrName>
                                        </p:attrNameLst>
                                      </p:cBhvr>
                                      <p:to>
                                        <p:strVal val="visible"/>
                                      </p:to>
                                    </p:set>
                                    <p:anim calcmode="lin" valueType="num">
                                      <p:cBhvr additive="base">
                                        <p:cTn id="35" dur="500"/>
                                        <p:tgtEl>
                                          <p:spTgt spid="66"/>
                                        </p:tgtEl>
                                        <p:attrNameLst>
                                          <p:attrName>ppt_x</p:attrName>
                                        </p:attrNameLst>
                                      </p:cBhvr>
                                      <p:tavLst>
                                        <p:tav tm="0">
                                          <p:val>
                                            <p:strVal val="#ppt_x-#ppt_w*1.125000"/>
                                          </p:val>
                                        </p:tav>
                                        <p:tav tm="100000">
                                          <p:val>
                                            <p:strVal val="#ppt_x"/>
                                          </p:val>
                                        </p:tav>
                                      </p:tavLst>
                                    </p:anim>
                                    <p:animEffect transition="in" filter="wipe(right)">
                                      <p:cBhvr>
                                        <p:cTn id="36" dur="500"/>
                                        <p:tgtEl>
                                          <p:spTgt spid="66"/>
                                        </p:tgtEl>
                                      </p:cBhvr>
                                    </p:animEffect>
                                  </p:childTnLst>
                                </p:cTn>
                              </p:par>
                              <p:par>
                                <p:cTn id="37" presetID="22" presetClass="entr" presetSubtype="8" fill="hold" nodeType="withEffect">
                                  <p:stCondLst>
                                    <p:cond delay="350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63" grpId="0"/>
      <p:bldP spid="64" grpId="0"/>
      <p:bldP spid="65" grpId="0"/>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1"/>
          <p:cNvSpPr>
            <a:spLocks noGrp="1"/>
          </p:cNvSpPr>
          <p:nvPr>
            <p:ph type="sldNum" sz="quarter" idx="12"/>
          </p:nvPr>
        </p:nvSpPr>
        <p:spPr>
          <a:xfrm>
            <a:off x="9298209" y="526589"/>
            <a:ext cx="2844430" cy="365210"/>
          </a:xfrm>
        </p:spPr>
        <p:txBody>
          <a:bodyPr/>
          <a:lstStyle/>
          <a:p>
            <a:fld id="{87115745-2F8B-4195-AD23-8A2542AF7C2C}" type="slidenum">
              <a:rPr lang="zh-CN" altLang="en-US" smtClean="0"/>
              <a:pPr/>
              <a:t>17</a:t>
            </a:fld>
            <a:endParaRPr lang="zh-CN" altLang="en-US"/>
          </a:p>
        </p:txBody>
      </p:sp>
      <p:sp>
        <p:nvSpPr>
          <p:cNvPr id="31" name="矩形 30"/>
          <p:cNvSpPr/>
          <p:nvPr/>
        </p:nvSpPr>
        <p:spPr>
          <a:xfrm>
            <a:off x="0" y="3909958"/>
            <a:ext cx="12190413" cy="2949630"/>
          </a:xfrm>
          <a:prstGeom prst="rect">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4" name="TextBox 30"/>
          <p:cNvSpPr txBox="1">
            <a:spLocks noChangeArrowheads="1"/>
          </p:cNvSpPr>
          <p:nvPr/>
        </p:nvSpPr>
        <p:spPr bwMode="auto">
          <a:xfrm>
            <a:off x="388440" y="1679958"/>
            <a:ext cx="489895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000" b="1" dirty="0" smtClean="0">
                <a:solidFill>
                  <a:srgbClr val="0094C8"/>
                </a:solidFill>
                <a:latin typeface="微软雅黑" panose="020B0503020204020204" pitchFamily="34" charset="-122"/>
                <a:ea typeface="微软雅黑" panose="020B0503020204020204" pitchFamily="34" charset="-122"/>
              </a:rPr>
              <a:t>弘扬白求恩精神 </a:t>
            </a:r>
            <a:endParaRPr lang="en-US" altLang="zh-CN" sz="4000" b="1" dirty="0" smtClean="0">
              <a:solidFill>
                <a:srgbClr val="0094C8"/>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822611" y="187407"/>
            <a:ext cx="1774188" cy="615696"/>
          </a:xfrm>
          <a:prstGeom prst="rect">
            <a:avLst/>
          </a:prstGeom>
          <a:noFill/>
        </p:spPr>
        <p:txBody>
          <a:bodyPr wrap="none" lIns="121917" tIns="60958" rIns="121917" bIns="60958" rtlCol="0">
            <a:spAutoFit/>
          </a:bodyPr>
          <a:lstStyle/>
          <a:p>
            <a:r>
              <a:rPr lang="en-US" altLang="zh-CN" sz="3200" dirty="0">
                <a:solidFill>
                  <a:srgbClr val="006B76"/>
                </a:solidFill>
                <a:latin typeface="Impact" panose="020B0806030902050204" pitchFamily="34" charset="0"/>
              </a:rPr>
              <a:t>F</a:t>
            </a:r>
            <a:r>
              <a:rPr lang="en-US" altLang="zh-CN" sz="3200" dirty="0">
                <a:solidFill>
                  <a:schemeClr val="tx1">
                    <a:lumMod val="50000"/>
                    <a:lumOff val="50000"/>
                  </a:schemeClr>
                </a:solidFill>
                <a:latin typeface="Impact" panose="020B0806030902050204" pitchFamily="34" charset="0"/>
              </a:rPr>
              <a:t>I</a:t>
            </a:r>
            <a:r>
              <a:rPr lang="en-US" altLang="zh-CN" sz="3200" dirty="0">
                <a:solidFill>
                  <a:srgbClr val="006B76"/>
                </a:solidFill>
                <a:latin typeface="Impact" panose="020B0806030902050204" pitchFamily="34" charset="0"/>
              </a:rPr>
              <a:t>R</a:t>
            </a:r>
            <a:r>
              <a:rPr lang="en-US" altLang="zh-CN" sz="3200" dirty="0">
                <a:solidFill>
                  <a:schemeClr val="tx1">
                    <a:lumMod val="50000"/>
                    <a:lumOff val="50000"/>
                  </a:schemeClr>
                </a:solidFill>
                <a:latin typeface="Impact" panose="020B0806030902050204" pitchFamily="34" charset="0"/>
              </a:rPr>
              <a:t>S</a:t>
            </a:r>
            <a:r>
              <a:rPr lang="en-US" altLang="zh-CN" sz="3200" dirty="0">
                <a:solidFill>
                  <a:srgbClr val="006B76"/>
                </a:solidFill>
                <a:latin typeface="Impact" panose="020B0806030902050204" pitchFamily="34" charset="0"/>
              </a:rPr>
              <a:t>T</a:t>
            </a:r>
            <a:r>
              <a:rPr lang="en-US" altLang="zh-CN" sz="3200" dirty="0">
                <a:solidFill>
                  <a:schemeClr val="tx1">
                    <a:lumMod val="50000"/>
                    <a:lumOff val="50000"/>
                  </a:schemeClr>
                </a:solidFill>
                <a:latin typeface="Impact" panose="020B0806030902050204" pitchFamily="34" charset="0"/>
              </a:rPr>
              <a:t> </a:t>
            </a:r>
            <a:r>
              <a:rPr lang="en-US" altLang="zh-CN" sz="3200" dirty="0">
                <a:solidFill>
                  <a:srgbClr val="006B76"/>
                </a:solidFill>
                <a:latin typeface="Impact" panose="020B0806030902050204" pitchFamily="34" charset="0"/>
              </a:rPr>
              <a:t>A</a:t>
            </a:r>
            <a:r>
              <a:rPr lang="en-US" altLang="zh-CN" sz="3200" dirty="0">
                <a:solidFill>
                  <a:schemeClr val="tx1">
                    <a:lumMod val="50000"/>
                    <a:lumOff val="50000"/>
                  </a:schemeClr>
                </a:solidFill>
                <a:latin typeface="Impact" panose="020B0806030902050204" pitchFamily="34" charset="0"/>
              </a:rPr>
              <a:t>I</a:t>
            </a:r>
            <a:r>
              <a:rPr lang="en-US" altLang="zh-CN" sz="3200" dirty="0">
                <a:solidFill>
                  <a:srgbClr val="006B76"/>
                </a:solidFill>
                <a:latin typeface="Impact" panose="020B0806030902050204" pitchFamily="34" charset="0"/>
              </a:rPr>
              <a:t>D</a:t>
            </a:r>
            <a:endParaRPr lang="zh-CN" altLang="en-US" sz="3200" dirty="0">
              <a:solidFill>
                <a:srgbClr val="006B76"/>
              </a:solidFill>
              <a:latin typeface="Impact" panose="020B0806030902050204" pitchFamily="34" charset="0"/>
            </a:endParaRPr>
          </a:p>
        </p:txBody>
      </p:sp>
      <p:cxnSp>
        <p:nvCxnSpPr>
          <p:cNvPr id="36" name="直接连接符 35"/>
          <p:cNvCxnSpPr/>
          <p:nvPr/>
        </p:nvCxnSpPr>
        <p:spPr>
          <a:xfrm>
            <a:off x="1918609" y="715303"/>
            <a:ext cx="163196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16931" y="714909"/>
            <a:ext cx="1784872" cy="369418"/>
          </a:xfrm>
          <a:prstGeom prst="rect">
            <a:avLst/>
          </a:prstGeom>
          <a:noFill/>
        </p:spPr>
        <p:txBody>
          <a:bodyPr wrap="none" lIns="121917" tIns="60958" rIns="121917" bIns="60958"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医疗</a:t>
            </a:r>
            <a:r>
              <a:rPr lang="zh-CN" altLang="en-US" sz="1600" dirty="0">
                <a:solidFill>
                  <a:srgbClr val="006B76"/>
                </a:solidFill>
                <a:latin typeface="微软雅黑" panose="020B0503020204020204" pitchFamily="34" charset="-122"/>
                <a:ea typeface="微软雅黑" panose="020B0503020204020204" pitchFamily="34" charset="-122"/>
                <a:sym typeface="Wingdings" panose="05000000000000000000"/>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出诊</a:t>
            </a:r>
            <a:r>
              <a:rPr lang="zh-CN" altLang="en-US" sz="1600" dirty="0">
                <a:solidFill>
                  <a:srgbClr val="006B76"/>
                </a:solidFill>
                <a:latin typeface="微软雅黑" panose="020B0503020204020204" pitchFamily="34" charset="-122"/>
                <a:ea typeface="微软雅黑" panose="020B0503020204020204" pitchFamily="34" charset="-122"/>
                <a:sym typeface="Wingdings" panose="05000000000000000000"/>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急救</a:t>
            </a:r>
          </a:p>
        </p:txBody>
      </p:sp>
      <p:pic>
        <p:nvPicPr>
          <p:cNvPr id="38" name="图片 3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1430" y="230391"/>
            <a:ext cx="969472" cy="969823"/>
          </a:xfrm>
          <a:prstGeom prst="rect">
            <a:avLst/>
          </a:prstGeom>
        </p:spPr>
      </p:pic>
      <p:pic>
        <p:nvPicPr>
          <p:cNvPr id="39" name="图片 3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67194" y="548807"/>
            <a:ext cx="4703910" cy="5038927"/>
          </a:xfrm>
          <a:prstGeom prst="rect">
            <a:avLst/>
          </a:prstGeom>
          <a:effectLst>
            <a:reflection blurRad="6350" stA="52000" endA="300" endPos="35000" dir="5400000" sy="-100000" algn="bl" rotWithShape="0"/>
          </a:effectLst>
        </p:spPr>
      </p:pic>
      <p:pic>
        <p:nvPicPr>
          <p:cNvPr id="41"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7784"/>
          <a:stretch>
            <a:fillRect/>
          </a:stretch>
        </p:blipFill>
        <p:spPr bwMode="auto">
          <a:xfrm>
            <a:off x="0" y="384211"/>
            <a:ext cx="776880" cy="649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30"/>
          <p:cNvSpPr txBox="1">
            <a:spLocks noChangeArrowheads="1"/>
          </p:cNvSpPr>
          <p:nvPr/>
        </p:nvSpPr>
        <p:spPr bwMode="auto">
          <a:xfrm>
            <a:off x="2378408" y="2641276"/>
            <a:ext cx="4461354"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000" b="1" dirty="0" smtClean="0">
                <a:solidFill>
                  <a:srgbClr val="0094C8"/>
                </a:solidFill>
                <a:latin typeface="微软雅黑" panose="020B0503020204020204" pitchFamily="34" charset="-122"/>
                <a:ea typeface="微软雅黑" panose="020B0503020204020204" pitchFamily="34" charset="-122"/>
              </a:rPr>
              <a:t>展白衣天使风采</a:t>
            </a:r>
            <a:endParaRPr lang="en-US" altLang="zh-CN" sz="4000" b="1" dirty="0" smtClean="0">
              <a:solidFill>
                <a:srgbClr val="0094C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advTm="6216"/>
    </mc:Choice>
    <mc:Fallback>
      <p:transition spd="slow" advTm="62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1750"/>
                                        <p:tgtEl>
                                          <p:spTgt spid="34"/>
                                        </p:tgtEl>
                                      </p:cBhvr>
                                    </p:animEffect>
                                  </p:childTnLst>
                                </p:cTn>
                              </p:par>
                            </p:childTnLst>
                          </p:cTn>
                        </p:par>
                        <p:par>
                          <p:cTn id="14" fill="hold">
                            <p:stCondLst>
                              <p:cond delay="3000"/>
                            </p:stCondLst>
                            <p:childTnLst>
                              <p:par>
                                <p:cTn id="15" presetID="26" presetClass="emph" presetSubtype="0" fill="hold" nodeType="afterEffect">
                                  <p:stCondLst>
                                    <p:cond delay="0"/>
                                  </p:stCondLst>
                                  <p:childTnLst>
                                    <p:animEffect transition="out" filter="fade">
                                      <p:cBhvr>
                                        <p:cTn id="16" dur="500" tmFilter="0, 0; .2, .5; .8, .5; 1, 0"/>
                                        <p:tgtEl>
                                          <p:spTgt spid="39"/>
                                        </p:tgtEl>
                                      </p:cBhvr>
                                    </p:animEffect>
                                    <p:animScale>
                                      <p:cBhvr>
                                        <p:cTn id="17" dur="250" autoRev="1" fill="hold"/>
                                        <p:tgtEl>
                                          <p:spTgt spid="39"/>
                                        </p:tgtEl>
                                      </p:cBhvr>
                                      <p:by x="105000" y="105000"/>
                                    </p:animScale>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9" name="内容占位符 8" descr="851091_20160830163833833400_1"/>
          <p:cNvPicPr>
            <a:picLocks noGrp="1" noChangeAspect="1"/>
          </p:cNvPicPr>
          <p:nvPr>
            <p:ph sz="half" idx="2"/>
          </p:nvPr>
        </p:nvPicPr>
        <p:blipFill>
          <a:blip r:embed="rId2" cstate="print"/>
          <a:srcRect b="5162"/>
          <a:stretch>
            <a:fillRect/>
          </a:stretch>
        </p:blipFill>
        <p:spPr>
          <a:xfrm>
            <a:off x="727710" y="106045"/>
            <a:ext cx="5156835" cy="3359785"/>
          </a:xfrm>
          <a:prstGeom prst="roundRect">
            <a:avLst/>
          </a:prstGeom>
          <a:ln>
            <a:solidFill>
              <a:schemeClr val="accent1"/>
            </a:solidFill>
          </a:ln>
          <a:effectLst>
            <a:outerShdw blurRad="50800" dist="38100" dir="2700000" algn="tl" rotWithShape="0">
              <a:prstClr val="black">
                <a:alpha val="40000"/>
              </a:prstClr>
            </a:outerShdw>
          </a:effectLst>
        </p:spPr>
      </p:pic>
      <p:pic>
        <p:nvPicPr>
          <p:cNvPr id="11" name="图片 10" descr="201311262373778941"/>
          <p:cNvPicPr>
            <a:picLocks noChangeAspect="1"/>
          </p:cNvPicPr>
          <p:nvPr/>
        </p:nvPicPr>
        <p:blipFill>
          <a:blip r:embed="rId3" cstate="print"/>
          <a:stretch>
            <a:fillRect/>
          </a:stretch>
        </p:blipFill>
        <p:spPr>
          <a:xfrm>
            <a:off x="6384925" y="3617595"/>
            <a:ext cx="5332730" cy="3173095"/>
          </a:xfrm>
          <a:prstGeom prst="roundRect">
            <a:avLst/>
          </a:prstGeom>
          <a:effectLst>
            <a:outerShdw blurRad="50800" dist="38100" dir="5400000" algn="t" rotWithShape="0">
              <a:prstClr val="black">
                <a:alpha val="40000"/>
              </a:prstClr>
            </a:outerShdw>
          </a:effectLst>
        </p:spPr>
      </p:pic>
      <p:pic>
        <p:nvPicPr>
          <p:cNvPr id="12" name="图片 11" descr="clip_image006"/>
          <p:cNvPicPr>
            <a:picLocks noChangeAspect="1"/>
          </p:cNvPicPr>
          <p:nvPr/>
        </p:nvPicPr>
        <p:blipFill>
          <a:blip r:embed="rId4" cstate="print"/>
          <a:stretch>
            <a:fillRect/>
          </a:stretch>
        </p:blipFill>
        <p:spPr>
          <a:xfrm>
            <a:off x="616585" y="3618230"/>
            <a:ext cx="5267960" cy="3172460"/>
          </a:xfrm>
          <a:prstGeom prst="roundRect">
            <a:avLst/>
          </a:prstGeom>
          <a:effectLst>
            <a:outerShdw blurRad="50800" dist="38100" dir="2700000" algn="tl" rotWithShape="0">
              <a:prstClr val="black">
                <a:alpha val="40000"/>
              </a:prstClr>
            </a:outerShdw>
          </a:effectLst>
        </p:spPr>
      </p:pic>
      <p:pic>
        <p:nvPicPr>
          <p:cNvPr id="13" name="图片 12" descr="2010519152635"/>
          <p:cNvPicPr>
            <a:picLocks noChangeAspect="1"/>
          </p:cNvPicPr>
          <p:nvPr/>
        </p:nvPicPr>
        <p:blipFill>
          <a:blip r:embed="rId5" cstate="print"/>
          <a:stretch>
            <a:fillRect/>
          </a:stretch>
        </p:blipFill>
        <p:spPr>
          <a:xfrm>
            <a:off x="6384290" y="106680"/>
            <a:ext cx="5334000" cy="3239135"/>
          </a:xfrm>
          <a:prstGeom prst="round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
          <p:cNvSpPr txBox="1"/>
          <p:nvPr/>
        </p:nvSpPr>
        <p:spPr>
          <a:xfrm>
            <a:off x="815166" y="459494"/>
            <a:ext cx="3007466" cy="658265"/>
          </a:xfrm>
          <a:prstGeom prst="rect">
            <a:avLst/>
          </a:prstGeom>
        </p:spPr>
        <p:txBody>
          <a:bodyPr lIns="121615" tIns="60808" rIns="121615" bIns="60808"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目录</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9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en-GB" sz="1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984464" y="1117760"/>
            <a:ext cx="1019670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8" name="Freeform 81"/>
          <p:cNvSpPr/>
          <p:nvPr/>
        </p:nvSpPr>
        <p:spPr bwMode="auto">
          <a:xfrm>
            <a:off x="2205071" y="2716750"/>
            <a:ext cx="7736012" cy="2223489"/>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11" tIns="45606" rIns="91211" bIns="45606"/>
          <a:lstStyle/>
          <a:p>
            <a:endParaRPr lang="zh-CN" altLang="en-US">
              <a:latin typeface="微软雅黑" panose="020B0503020204020204" pitchFamily="34" charset="-122"/>
              <a:ea typeface="微软雅黑" panose="020B0503020204020204" pitchFamily="34" charset="-122"/>
            </a:endParaRPr>
          </a:p>
        </p:txBody>
      </p:sp>
      <p:sp>
        <p:nvSpPr>
          <p:cNvPr id="50" name="Text Box 16"/>
          <p:cNvSpPr txBox="1">
            <a:spLocks noChangeArrowheads="1"/>
          </p:cNvSpPr>
          <p:nvPr/>
        </p:nvSpPr>
        <p:spPr bwMode="auto">
          <a:xfrm>
            <a:off x="815340" y="2863215"/>
            <a:ext cx="2180590" cy="8070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团体治疗的简介、基本原则</a:t>
            </a:r>
          </a:p>
        </p:txBody>
      </p:sp>
      <p:sp>
        <p:nvSpPr>
          <p:cNvPr id="53" name="Text Box 38"/>
          <p:cNvSpPr txBox="1">
            <a:spLocks noChangeArrowheads="1"/>
          </p:cNvSpPr>
          <p:nvPr/>
        </p:nvSpPr>
        <p:spPr bwMode="auto">
          <a:xfrm>
            <a:off x="3379470" y="3918585"/>
            <a:ext cx="1435735" cy="8070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gn="ct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有效原理、分类</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 Box 40"/>
          <p:cNvSpPr txBox="1">
            <a:spLocks noChangeArrowheads="1"/>
          </p:cNvSpPr>
          <p:nvPr/>
        </p:nvSpPr>
        <p:spPr bwMode="auto">
          <a:xfrm>
            <a:off x="5301615" y="2744470"/>
            <a:ext cx="1668780" cy="8070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gn="ct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发展阶段、疗效因子</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 Box 42"/>
          <p:cNvSpPr txBox="1">
            <a:spLocks noChangeArrowheads="1"/>
          </p:cNvSpPr>
          <p:nvPr/>
        </p:nvSpPr>
        <p:spPr bwMode="auto">
          <a:xfrm>
            <a:off x="7625715" y="4185920"/>
            <a:ext cx="1788160" cy="8070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参加团体治疗的条件</a:t>
            </a:r>
          </a:p>
        </p:txBody>
      </p:sp>
      <p:sp>
        <p:nvSpPr>
          <p:cNvPr id="62" name="Text Box 44"/>
          <p:cNvSpPr txBox="1">
            <a:spLocks noChangeArrowheads="1"/>
          </p:cNvSpPr>
          <p:nvPr/>
        </p:nvSpPr>
        <p:spPr bwMode="auto">
          <a:xfrm>
            <a:off x="9261475" y="2788285"/>
            <a:ext cx="2162175" cy="8070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团体治疗的目标、适应症</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3334644" y="2167319"/>
            <a:ext cx="1381262" cy="1373442"/>
            <a:chOff x="2501743" y="1635646"/>
            <a:chExt cx="1036261" cy="1036518"/>
          </a:xfrm>
        </p:grpSpPr>
        <p:sp>
          <p:nvSpPr>
            <p:cNvPr id="65" name="Oval 53"/>
            <p:cNvSpPr>
              <a:spLocks noChangeArrowheads="1"/>
            </p:cNvSpPr>
            <p:nvPr/>
          </p:nvSpPr>
          <p:spPr bwMode="auto">
            <a:xfrm>
              <a:off x="2501743" y="1635646"/>
              <a:ext cx="1036261" cy="1036518"/>
            </a:xfrm>
            <a:prstGeom prst="ellipse">
              <a:avLst/>
            </a:prstGeom>
            <a:solidFill>
              <a:schemeClr val="accent2"/>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6" name="Text Box 59"/>
            <p:cNvSpPr txBox="1">
              <a:spLocks noChangeArrowheads="1"/>
            </p:cNvSpPr>
            <p:nvPr/>
          </p:nvSpPr>
          <p:spPr bwMode="auto">
            <a:xfrm>
              <a:off x="2639226" y="1835816"/>
              <a:ext cx="782803" cy="64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5100" b="1" dirty="0">
                  <a:solidFill>
                    <a:schemeClr val="bg1"/>
                  </a:solidFill>
                  <a:latin typeface="微软雅黑" panose="020B0503020204020204" pitchFamily="34" charset="-122"/>
                  <a:ea typeface="微软雅黑" panose="020B0503020204020204" pitchFamily="34" charset="-122"/>
                </a:rPr>
                <a:t>02</a:t>
              </a:r>
            </a:p>
          </p:txBody>
        </p:sp>
      </p:grpSp>
      <p:grpSp>
        <p:nvGrpSpPr>
          <p:cNvPr id="67" name="组合 66"/>
          <p:cNvGrpSpPr/>
          <p:nvPr/>
        </p:nvGrpSpPr>
        <p:grpSpPr>
          <a:xfrm>
            <a:off x="5559379" y="3872104"/>
            <a:ext cx="1381262" cy="1373442"/>
            <a:chOff x="4170801" y="2938997"/>
            <a:chExt cx="1036261" cy="1036518"/>
          </a:xfrm>
        </p:grpSpPr>
        <p:sp>
          <p:nvSpPr>
            <p:cNvPr id="68" name="Oval 53"/>
            <p:cNvSpPr>
              <a:spLocks noChangeArrowheads="1"/>
            </p:cNvSpPr>
            <p:nvPr/>
          </p:nvSpPr>
          <p:spPr bwMode="auto">
            <a:xfrm>
              <a:off x="4170801" y="2938997"/>
              <a:ext cx="1036261" cy="1036518"/>
            </a:xfrm>
            <a:prstGeom prst="ellipse">
              <a:avLst/>
            </a:prstGeom>
            <a:solidFill>
              <a:schemeClr val="accent3"/>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69" name="Text Box 60"/>
            <p:cNvSpPr txBox="1">
              <a:spLocks noChangeArrowheads="1"/>
            </p:cNvSpPr>
            <p:nvPr/>
          </p:nvSpPr>
          <p:spPr bwMode="auto">
            <a:xfrm>
              <a:off x="4292373" y="3105837"/>
              <a:ext cx="782803" cy="64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5100" b="1" dirty="0">
                  <a:solidFill>
                    <a:schemeClr val="bg1"/>
                  </a:solidFill>
                  <a:latin typeface="微软雅黑" panose="020B0503020204020204" pitchFamily="34" charset="-122"/>
                  <a:ea typeface="微软雅黑" panose="020B0503020204020204" pitchFamily="34" charset="-122"/>
                </a:rPr>
                <a:t>03</a:t>
              </a:r>
            </a:p>
          </p:txBody>
        </p:sp>
      </p:grpSp>
      <p:grpSp>
        <p:nvGrpSpPr>
          <p:cNvPr id="70" name="组合 69"/>
          <p:cNvGrpSpPr/>
          <p:nvPr/>
        </p:nvGrpSpPr>
        <p:grpSpPr>
          <a:xfrm>
            <a:off x="7436309" y="2167319"/>
            <a:ext cx="1381262" cy="1373442"/>
            <a:chOff x="5578926" y="1635646"/>
            <a:chExt cx="1036261" cy="1036518"/>
          </a:xfrm>
        </p:grpSpPr>
        <p:sp>
          <p:nvSpPr>
            <p:cNvPr id="71" name="Oval 53"/>
            <p:cNvSpPr>
              <a:spLocks noChangeArrowheads="1"/>
            </p:cNvSpPr>
            <p:nvPr/>
          </p:nvSpPr>
          <p:spPr bwMode="auto">
            <a:xfrm>
              <a:off x="5578926" y="1635646"/>
              <a:ext cx="1036261" cy="1036518"/>
            </a:xfrm>
            <a:prstGeom prst="ellipse">
              <a:avLst/>
            </a:prstGeom>
            <a:solidFill>
              <a:srgbClr val="00A1DA"/>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72" name="Text Box 61"/>
            <p:cNvSpPr txBox="1">
              <a:spLocks noChangeArrowheads="1"/>
            </p:cNvSpPr>
            <p:nvPr/>
          </p:nvSpPr>
          <p:spPr bwMode="auto">
            <a:xfrm>
              <a:off x="5721148" y="1835816"/>
              <a:ext cx="782803" cy="64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5100" b="1" dirty="0">
                  <a:solidFill>
                    <a:schemeClr val="bg1"/>
                  </a:solidFill>
                  <a:latin typeface="微软雅黑" panose="020B0503020204020204" pitchFamily="34" charset="-122"/>
                  <a:ea typeface="微软雅黑" panose="020B0503020204020204" pitchFamily="34" charset="-122"/>
                </a:rPr>
                <a:t>04</a:t>
              </a:r>
            </a:p>
          </p:txBody>
        </p:sp>
      </p:grpSp>
      <p:grpSp>
        <p:nvGrpSpPr>
          <p:cNvPr id="73" name="组合 72"/>
          <p:cNvGrpSpPr/>
          <p:nvPr/>
        </p:nvGrpSpPr>
        <p:grpSpPr>
          <a:xfrm>
            <a:off x="9451134" y="3833411"/>
            <a:ext cx="1381262" cy="1373442"/>
            <a:chOff x="7090504" y="2893023"/>
            <a:chExt cx="1036261" cy="1036518"/>
          </a:xfrm>
        </p:grpSpPr>
        <p:sp>
          <p:nvSpPr>
            <p:cNvPr id="74" name="Oval 53"/>
            <p:cNvSpPr>
              <a:spLocks noChangeArrowheads="1"/>
            </p:cNvSpPr>
            <p:nvPr/>
          </p:nvSpPr>
          <p:spPr bwMode="auto">
            <a:xfrm>
              <a:off x="7090504" y="2893023"/>
              <a:ext cx="1036261" cy="1036518"/>
            </a:xfrm>
            <a:prstGeom prst="ellipse">
              <a:avLst/>
            </a:prstGeom>
            <a:solidFill>
              <a:srgbClr val="23B9D6"/>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75" name="Text Box 62"/>
            <p:cNvSpPr txBox="1">
              <a:spLocks noChangeArrowheads="1"/>
            </p:cNvSpPr>
            <p:nvPr/>
          </p:nvSpPr>
          <p:spPr bwMode="auto">
            <a:xfrm>
              <a:off x="7225896" y="3105837"/>
              <a:ext cx="782803" cy="64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5100" b="1" dirty="0">
                  <a:solidFill>
                    <a:schemeClr val="bg1"/>
                  </a:solidFill>
                  <a:latin typeface="微软雅黑" panose="020B0503020204020204" pitchFamily="34" charset="-122"/>
                  <a:ea typeface="微软雅黑" panose="020B0503020204020204" pitchFamily="34" charset="-122"/>
                </a:rPr>
                <a:t>05</a:t>
              </a:r>
            </a:p>
          </p:txBody>
        </p:sp>
      </p:grpSp>
      <p:grpSp>
        <p:nvGrpSpPr>
          <p:cNvPr id="76" name="组合 75"/>
          <p:cNvGrpSpPr/>
          <p:nvPr/>
        </p:nvGrpSpPr>
        <p:grpSpPr>
          <a:xfrm>
            <a:off x="1388766" y="3825797"/>
            <a:ext cx="1381262" cy="1373442"/>
            <a:chOff x="1041891" y="2887277"/>
            <a:chExt cx="1036261" cy="1036518"/>
          </a:xfrm>
        </p:grpSpPr>
        <p:sp>
          <p:nvSpPr>
            <p:cNvPr id="77" name="Oval 53"/>
            <p:cNvSpPr>
              <a:spLocks noChangeArrowheads="1"/>
            </p:cNvSpPr>
            <p:nvPr/>
          </p:nvSpPr>
          <p:spPr bwMode="auto">
            <a:xfrm>
              <a:off x="1041891" y="2887277"/>
              <a:ext cx="1036261" cy="1036518"/>
            </a:xfrm>
            <a:prstGeom prst="ellipse">
              <a:avLst/>
            </a:prstGeom>
            <a:solidFill>
              <a:srgbClr val="23B9D6"/>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微软雅黑" panose="020B0503020204020204" pitchFamily="34" charset="-122"/>
                <a:ea typeface="微软雅黑" panose="020B0503020204020204" pitchFamily="34" charset="-122"/>
              </a:endParaRPr>
            </a:p>
          </p:txBody>
        </p:sp>
        <p:sp>
          <p:nvSpPr>
            <p:cNvPr id="78" name="Text Box 58"/>
            <p:cNvSpPr txBox="1">
              <a:spLocks noChangeArrowheads="1"/>
            </p:cNvSpPr>
            <p:nvPr/>
          </p:nvSpPr>
          <p:spPr bwMode="auto">
            <a:xfrm>
              <a:off x="1177282" y="3105837"/>
              <a:ext cx="782803" cy="64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5100" b="1" dirty="0">
                  <a:solidFill>
                    <a:schemeClr val="bg1"/>
                  </a:solidFill>
                  <a:latin typeface="微软雅黑" panose="020B0503020204020204" pitchFamily="34" charset="-122"/>
                  <a:ea typeface="微软雅黑" panose="020B0503020204020204" pitchFamily="34" charset="-122"/>
                </a:rPr>
                <a:t>01</a:t>
              </a:r>
            </a:p>
          </p:txBody>
        </p:sp>
      </p:grpSp>
      <p:grpSp>
        <p:nvGrpSpPr>
          <p:cNvPr id="79" name="组合 78"/>
          <p:cNvGrpSpPr/>
          <p:nvPr/>
        </p:nvGrpSpPr>
        <p:grpSpPr>
          <a:xfrm>
            <a:off x="8397704" y="449858"/>
            <a:ext cx="552520" cy="549256"/>
            <a:chOff x="3543574" y="4265651"/>
            <a:chExt cx="414516" cy="414516"/>
          </a:xfrm>
        </p:grpSpPr>
        <p:sp>
          <p:nvSpPr>
            <p:cNvPr id="80" name="椭圆 79"/>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81" name="组合 80"/>
            <p:cNvGrpSpPr/>
            <p:nvPr/>
          </p:nvGrpSpPr>
          <p:grpSpPr>
            <a:xfrm>
              <a:off x="3629640" y="4325788"/>
              <a:ext cx="259976" cy="261734"/>
              <a:chOff x="5042691" y="2273922"/>
              <a:chExt cx="702937" cy="707690"/>
            </a:xfrm>
            <a:solidFill>
              <a:schemeClr val="bg1"/>
            </a:solidFill>
          </p:grpSpPr>
          <p:sp>
            <p:nvSpPr>
              <p:cNvPr id="82"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3"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84" name="组合 83"/>
          <p:cNvGrpSpPr/>
          <p:nvPr/>
        </p:nvGrpSpPr>
        <p:grpSpPr>
          <a:xfrm>
            <a:off x="9142213" y="449858"/>
            <a:ext cx="552520" cy="549256"/>
            <a:chOff x="4102125" y="4265651"/>
            <a:chExt cx="414516" cy="414516"/>
          </a:xfrm>
        </p:grpSpPr>
        <p:sp>
          <p:nvSpPr>
            <p:cNvPr id="85" name="椭圆 8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86" name="组合 85"/>
            <p:cNvGrpSpPr/>
            <p:nvPr/>
          </p:nvGrpSpPr>
          <p:grpSpPr>
            <a:xfrm>
              <a:off x="4199233" y="4358783"/>
              <a:ext cx="238761" cy="198211"/>
              <a:chOff x="3132963" y="3140191"/>
              <a:chExt cx="645573" cy="535933"/>
            </a:xfrm>
            <a:solidFill>
              <a:schemeClr val="bg1"/>
            </a:solidFill>
          </p:grpSpPr>
          <p:sp>
            <p:nvSpPr>
              <p:cNvPr id="87"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8"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9"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0"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1"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2"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93" name="组合 92"/>
          <p:cNvGrpSpPr/>
          <p:nvPr/>
        </p:nvGrpSpPr>
        <p:grpSpPr>
          <a:xfrm>
            <a:off x="10580923" y="449858"/>
            <a:ext cx="552520" cy="549256"/>
            <a:chOff x="5181486" y="4265651"/>
            <a:chExt cx="414516" cy="414516"/>
          </a:xfrm>
        </p:grpSpPr>
        <p:sp>
          <p:nvSpPr>
            <p:cNvPr id="94" name="椭圆 93"/>
            <p:cNvSpPr/>
            <p:nvPr/>
          </p:nvSpPr>
          <p:spPr>
            <a:xfrm>
              <a:off x="5181486" y="4265651"/>
              <a:ext cx="414516" cy="414516"/>
            </a:xfrm>
            <a:prstGeom prst="ellipse">
              <a:avLst/>
            </a:prstGeom>
            <a:solidFill>
              <a:srgbClr val="00A1DA"/>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95" name="组合 94"/>
            <p:cNvGrpSpPr/>
            <p:nvPr/>
          </p:nvGrpSpPr>
          <p:grpSpPr>
            <a:xfrm>
              <a:off x="5287222" y="4375239"/>
              <a:ext cx="253419" cy="172633"/>
              <a:chOff x="4895160" y="4287159"/>
              <a:chExt cx="571418" cy="389258"/>
            </a:xfrm>
            <a:solidFill>
              <a:schemeClr val="bg1"/>
            </a:solidFill>
          </p:grpSpPr>
          <p:sp>
            <p:nvSpPr>
              <p:cNvPr id="96"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7"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8"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9"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0"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1"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2"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3"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4"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05" name="组合 104"/>
          <p:cNvGrpSpPr/>
          <p:nvPr/>
        </p:nvGrpSpPr>
        <p:grpSpPr>
          <a:xfrm>
            <a:off x="9841083" y="449858"/>
            <a:ext cx="552520" cy="549256"/>
            <a:chOff x="4626437" y="4265651"/>
            <a:chExt cx="414516" cy="414516"/>
          </a:xfrm>
        </p:grpSpPr>
        <p:sp>
          <p:nvSpPr>
            <p:cNvPr id="106" name="椭圆 105"/>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panose="020F0502020204030204"/>
                <a:ea typeface="宋体" panose="02010600030101010101" pitchFamily="2" charset="-122"/>
              </a:endParaRPr>
            </a:p>
          </p:txBody>
        </p:sp>
        <p:grpSp>
          <p:nvGrpSpPr>
            <p:cNvPr id="107" name="组合 106"/>
            <p:cNvGrpSpPr/>
            <p:nvPr/>
          </p:nvGrpSpPr>
          <p:grpSpPr>
            <a:xfrm>
              <a:off x="4710891" y="4356960"/>
              <a:ext cx="232896" cy="199705"/>
              <a:chOff x="3546346" y="2339026"/>
              <a:chExt cx="897787" cy="769842"/>
            </a:xfrm>
            <a:solidFill>
              <a:schemeClr val="bg1"/>
            </a:solidFill>
          </p:grpSpPr>
          <p:sp>
            <p:nvSpPr>
              <p:cNvPr id="108"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09"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0"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1"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2"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3"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4"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Tree>
  </p:cSld>
  <p:clrMapOvr>
    <a:masterClrMapping/>
  </p:clrMapOvr>
  <mc:AlternateContent xmlns:mc="http://schemas.openxmlformats.org/markup-compatibility/2006">
    <mc:Choice xmlns:p14="http://schemas.microsoft.com/office/powerpoint/2010/main" xmlns="" Requires="p14">
      <p:transition spd="slow" p14:dur="2000" advTm="8413"/>
    </mc:Choice>
    <mc:Fallback>
      <p:transition spd="slow" advTm="8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dissolve">
                                      <p:cBhvr>
                                        <p:cTn id="7" dur="500"/>
                                        <p:tgtEl>
                                          <p:spTgt spid="4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par>
                                <p:cTn id="18" presetID="53" presetClass="entr" presetSubtype="16" fill="hold" nodeType="withEffect">
                                  <p:stCondLst>
                                    <p:cond delay="300"/>
                                  </p:stCondLst>
                                  <p:childTnLst>
                                    <p:set>
                                      <p:cBhvr>
                                        <p:cTn id="19" dur="1" fill="hold">
                                          <p:stCondLst>
                                            <p:cond delay="0"/>
                                          </p:stCondLst>
                                        </p:cTn>
                                        <p:tgtEl>
                                          <p:spTgt spid="84"/>
                                        </p:tgtEl>
                                        <p:attrNameLst>
                                          <p:attrName>style.visibility</p:attrName>
                                        </p:attrNameLst>
                                      </p:cBhvr>
                                      <p:to>
                                        <p:strVal val="visible"/>
                                      </p:to>
                                    </p:set>
                                    <p:anim calcmode="lin" valueType="num">
                                      <p:cBhvr>
                                        <p:cTn id="20" dur="500" fill="hold"/>
                                        <p:tgtEl>
                                          <p:spTgt spid="84"/>
                                        </p:tgtEl>
                                        <p:attrNameLst>
                                          <p:attrName>ppt_w</p:attrName>
                                        </p:attrNameLst>
                                      </p:cBhvr>
                                      <p:tavLst>
                                        <p:tav tm="0">
                                          <p:val>
                                            <p:fltVal val="0"/>
                                          </p:val>
                                        </p:tav>
                                        <p:tav tm="100000">
                                          <p:val>
                                            <p:strVal val="#ppt_w"/>
                                          </p:val>
                                        </p:tav>
                                      </p:tavLst>
                                    </p:anim>
                                    <p:anim calcmode="lin" valueType="num">
                                      <p:cBhvr>
                                        <p:cTn id="21" dur="500" fill="hold"/>
                                        <p:tgtEl>
                                          <p:spTgt spid="84"/>
                                        </p:tgtEl>
                                        <p:attrNameLst>
                                          <p:attrName>ppt_h</p:attrName>
                                        </p:attrNameLst>
                                      </p:cBhvr>
                                      <p:tavLst>
                                        <p:tav tm="0">
                                          <p:val>
                                            <p:fltVal val="0"/>
                                          </p:val>
                                        </p:tav>
                                        <p:tav tm="100000">
                                          <p:val>
                                            <p:strVal val="#ppt_h"/>
                                          </p:val>
                                        </p:tav>
                                      </p:tavLst>
                                    </p:anim>
                                    <p:animEffect transition="in" filter="fade">
                                      <p:cBhvr>
                                        <p:cTn id="22" dur="500"/>
                                        <p:tgtEl>
                                          <p:spTgt spid="84"/>
                                        </p:tgtEl>
                                      </p:cBhvr>
                                    </p:animEffect>
                                  </p:childTnLst>
                                </p:cTn>
                              </p:par>
                              <p:par>
                                <p:cTn id="23" presetID="53" presetClass="entr" presetSubtype="16" fill="hold" nodeType="withEffect">
                                  <p:stCondLst>
                                    <p:cond delay="600"/>
                                  </p:stCondLst>
                                  <p:childTnLst>
                                    <p:set>
                                      <p:cBhvr>
                                        <p:cTn id="24" dur="1" fill="hold">
                                          <p:stCondLst>
                                            <p:cond delay="0"/>
                                          </p:stCondLst>
                                        </p:cTn>
                                        <p:tgtEl>
                                          <p:spTgt spid="105"/>
                                        </p:tgtEl>
                                        <p:attrNameLst>
                                          <p:attrName>style.visibility</p:attrName>
                                        </p:attrNameLst>
                                      </p:cBhvr>
                                      <p:to>
                                        <p:strVal val="visible"/>
                                      </p:to>
                                    </p:set>
                                    <p:anim calcmode="lin" valueType="num">
                                      <p:cBhvr>
                                        <p:cTn id="25" dur="500" fill="hold"/>
                                        <p:tgtEl>
                                          <p:spTgt spid="105"/>
                                        </p:tgtEl>
                                        <p:attrNameLst>
                                          <p:attrName>ppt_w</p:attrName>
                                        </p:attrNameLst>
                                      </p:cBhvr>
                                      <p:tavLst>
                                        <p:tav tm="0">
                                          <p:val>
                                            <p:fltVal val="0"/>
                                          </p:val>
                                        </p:tav>
                                        <p:tav tm="100000">
                                          <p:val>
                                            <p:strVal val="#ppt_w"/>
                                          </p:val>
                                        </p:tav>
                                      </p:tavLst>
                                    </p:anim>
                                    <p:anim calcmode="lin" valueType="num">
                                      <p:cBhvr>
                                        <p:cTn id="26" dur="500" fill="hold"/>
                                        <p:tgtEl>
                                          <p:spTgt spid="105"/>
                                        </p:tgtEl>
                                        <p:attrNameLst>
                                          <p:attrName>ppt_h</p:attrName>
                                        </p:attrNameLst>
                                      </p:cBhvr>
                                      <p:tavLst>
                                        <p:tav tm="0">
                                          <p:val>
                                            <p:fltVal val="0"/>
                                          </p:val>
                                        </p:tav>
                                        <p:tav tm="100000">
                                          <p:val>
                                            <p:strVal val="#ppt_h"/>
                                          </p:val>
                                        </p:tav>
                                      </p:tavLst>
                                    </p:anim>
                                    <p:animEffect transition="in" filter="fade">
                                      <p:cBhvr>
                                        <p:cTn id="27" dur="500"/>
                                        <p:tgtEl>
                                          <p:spTgt spid="105"/>
                                        </p:tgtEl>
                                      </p:cBhvr>
                                    </p:animEffect>
                                  </p:childTnLst>
                                </p:cTn>
                              </p:par>
                              <p:par>
                                <p:cTn id="28" presetID="53" presetClass="entr" presetSubtype="16" fill="hold" nodeType="withEffect">
                                  <p:stCondLst>
                                    <p:cond delay="900"/>
                                  </p:stCondLst>
                                  <p:childTnLst>
                                    <p:set>
                                      <p:cBhvr>
                                        <p:cTn id="29" dur="1" fill="hold">
                                          <p:stCondLst>
                                            <p:cond delay="0"/>
                                          </p:stCondLst>
                                        </p:cTn>
                                        <p:tgtEl>
                                          <p:spTgt spid="93"/>
                                        </p:tgtEl>
                                        <p:attrNameLst>
                                          <p:attrName>style.visibility</p:attrName>
                                        </p:attrNameLst>
                                      </p:cBhvr>
                                      <p:to>
                                        <p:strVal val="visible"/>
                                      </p:to>
                                    </p:set>
                                    <p:anim calcmode="lin" valueType="num">
                                      <p:cBhvr>
                                        <p:cTn id="30" dur="500" fill="hold"/>
                                        <p:tgtEl>
                                          <p:spTgt spid="93"/>
                                        </p:tgtEl>
                                        <p:attrNameLst>
                                          <p:attrName>ppt_w</p:attrName>
                                        </p:attrNameLst>
                                      </p:cBhvr>
                                      <p:tavLst>
                                        <p:tav tm="0">
                                          <p:val>
                                            <p:fltVal val="0"/>
                                          </p:val>
                                        </p:tav>
                                        <p:tav tm="100000">
                                          <p:val>
                                            <p:strVal val="#ppt_w"/>
                                          </p:val>
                                        </p:tav>
                                      </p:tavLst>
                                    </p:anim>
                                    <p:anim calcmode="lin" valueType="num">
                                      <p:cBhvr>
                                        <p:cTn id="31" dur="500" fill="hold"/>
                                        <p:tgtEl>
                                          <p:spTgt spid="93"/>
                                        </p:tgtEl>
                                        <p:attrNameLst>
                                          <p:attrName>ppt_h</p:attrName>
                                        </p:attrNameLst>
                                      </p:cBhvr>
                                      <p:tavLst>
                                        <p:tav tm="0">
                                          <p:val>
                                            <p:fltVal val="0"/>
                                          </p:val>
                                        </p:tav>
                                        <p:tav tm="100000">
                                          <p:val>
                                            <p:strVal val="#ppt_h"/>
                                          </p:val>
                                        </p:tav>
                                      </p:tavLst>
                                    </p:anim>
                                    <p:animEffect transition="in" filter="fade">
                                      <p:cBhvr>
                                        <p:cTn id="32" dur="500"/>
                                        <p:tgtEl>
                                          <p:spTgt spid="93"/>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2500"/>
                                        <p:tgtEl>
                                          <p:spTgt spid="48"/>
                                        </p:tgtEl>
                                      </p:cBhvr>
                                    </p:animEffect>
                                  </p:childTnLst>
                                </p:cTn>
                              </p:par>
                              <p:par>
                                <p:cTn id="37" presetID="53" presetClass="entr" presetSubtype="16"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p:cTn id="39" dur="500" fill="hold"/>
                                        <p:tgtEl>
                                          <p:spTgt spid="76"/>
                                        </p:tgtEl>
                                        <p:attrNameLst>
                                          <p:attrName>ppt_w</p:attrName>
                                        </p:attrNameLst>
                                      </p:cBhvr>
                                      <p:tavLst>
                                        <p:tav tm="0">
                                          <p:val>
                                            <p:fltVal val="0"/>
                                          </p:val>
                                        </p:tav>
                                        <p:tav tm="100000">
                                          <p:val>
                                            <p:strVal val="#ppt_w"/>
                                          </p:val>
                                        </p:tav>
                                      </p:tavLst>
                                    </p:anim>
                                    <p:anim calcmode="lin" valueType="num">
                                      <p:cBhvr>
                                        <p:cTn id="40" dur="500" fill="hold"/>
                                        <p:tgtEl>
                                          <p:spTgt spid="76"/>
                                        </p:tgtEl>
                                        <p:attrNameLst>
                                          <p:attrName>ppt_h</p:attrName>
                                        </p:attrNameLst>
                                      </p:cBhvr>
                                      <p:tavLst>
                                        <p:tav tm="0">
                                          <p:val>
                                            <p:fltVal val="0"/>
                                          </p:val>
                                        </p:tav>
                                        <p:tav tm="100000">
                                          <p:val>
                                            <p:strVal val="#ppt_h"/>
                                          </p:val>
                                        </p:tav>
                                      </p:tavLst>
                                    </p:anim>
                                    <p:animEffect transition="in" filter="fade">
                                      <p:cBhvr>
                                        <p:cTn id="41" dur="500"/>
                                        <p:tgtEl>
                                          <p:spTgt spid="76"/>
                                        </p:tgtEl>
                                      </p:cBhvr>
                                    </p:animEffect>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ppt_x"/>
                                          </p:val>
                                        </p:tav>
                                        <p:tav tm="100000">
                                          <p:val>
                                            <p:strVal val="#ppt_x"/>
                                          </p:val>
                                        </p:tav>
                                      </p:tavLst>
                                    </p:anim>
                                    <p:anim calcmode="lin" valueType="num">
                                      <p:cBhvr additive="base">
                                        <p:cTn id="46" dur="500" fill="hold"/>
                                        <p:tgtEl>
                                          <p:spTgt spid="50"/>
                                        </p:tgtEl>
                                        <p:attrNameLst>
                                          <p:attrName>ppt_y</p:attrName>
                                        </p:attrNameLst>
                                      </p:cBhvr>
                                      <p:tavLst>
                                        <p:tav tm="0">
                                          <p:val>
                                            <p:strVal val="1+#ppt_h/2"/>
                                          </p:val>
                                        </p:tav>
                                        <p:tav tm="100000">
                                          <p:val>
                                            <p:strVal val="#ppt_y"/>
                                          </p:val>
                                        </p:tav>
                                      </p:tavLst>
                                    </p:anim>
                                  </p:childTnLst>
                                </p:cTn>
                              </p:par>
                              <p:par>
                                <p:cTn id="47" presetID="53" presetClass="entr" presetSubtype="16" fill="hold" nodeType="withEffect">
                                  <p:stCondLst>
                                    <p:cond delay="500"/>
                                  </p:stCondLst>
                                  <p:childTnLst>
                                    <p:set>
                                      <p:cBhvr>
                                        <p:cTn id="48" dur="1" fill="hold">
                                          <p:stCondLst>
                                            <p:cond delay="0"/>
                                          </p:stCondLst>
                                        </p:cTn>
                                        <p:tgtEl>
                                          <p:spTgt spid="64"/>
                                        </p:tgtEl>
                                        <p:attrNameLst>
                                          <p:attrName>style.visibility</p:attrName>
                                        </p:attrNameLst>
                                      </p:cBhvr>
                                      <p:to>
                                        <p:strVal val="visible"/>
                                      </p:to>
                                    </p:set>
                                    <p:anim calcmode="lin" valueType="num">
                                      <p:cBhvr>
                                        <p:cTn id="49" dur="500" fill="hold"/>
                                        <p:tgtEl>
                                          <p:spTgt spid="64"/>
                                        </p:tgtEl>
                                        <p:attrNameLst>
                                          <p:attrName>ppt_w</p:attrName>
                                        </p:attrNameLst>
                                      </p:cBhvr>
                                      <p:tavLst>
                                        <p:tav tm="0">
                                          <p:val>
                                            <p:fltVal val="0"/>
                                          </p:val>
                                        </p:tav>
                                        <p:tav tm="100000">
                                          <p:val>
                                            <p:strVal val="#ppt_w"/>
                                          </p:val>
                                        </p:tav>
                                      </p:tavLst>
                                    </p:anim>
                                    <p:anim calcmode="lin" valueType="num">
                                      <p:cBhvr>
                                        <p:cTn id="50" dur="500" fill="hold"/>
                                        <p:tgtEl>
                                          <p:spTgt spid="64"/>
                                        </p:tgtEl>
                                        <p:attrNameLst>
                                          <p:attrName>ppt_h</p:attrName>
                                        </p:attrNameLst>
                                      </p:cBhvr>
                                      <p:tavLst>
                                        <p:tav tm="0">
                                          <p:val>
                                            <p:fltVal val="0"/>
                                          </p:val>
                                        </p:tav>
                                        <p:tav tm="100000">
                                          <p:val>
                                            <p:strVal val="#ppt_h"/>
                                          </p:val>
                                        </p:tav>
                                      </p:tavLst>
                                    </p:anim>
                                    <p:animEffect transition="in" filter="fade">
                                      <p:cBhvr>
                                        <p:cTn id="51" dur="500"/>
                                        <p:tgtEl>
                                          <p:spTgt spid="64"/>
                                        </p:tgtEl>
                                      </p:cBhvr>
                                    </p:animEffect>
                                  </p:childTnLst>
                                </p:cTn>
                              </p:par>
                              <p:par>
                                <p:cTn id="52" presetID="53" presetClass="entr" presetSubtype="16" fill="hold" nodeType="withEffect">
                                  <p:stCondLst>
                                    <p:cond delay="100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500"/>
                            </p:stCondLst>
                            <p:childTnLst>
                              <p:par>
                                <p:cTn id="58" presetID="2" presetClass="entr" presetSubtype="4"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additive="base">
                                        <p:cTn id="60" dur="500" fill="hold"/>
                                        <p:tgtEl>
                                          <p:spTgt spid="53"/>
                                        </p:tgtEl>
                                        <p:attrNameLst>
                                          <p:attrName>ppt_x</p:attrName>
                                        </p:attrNameLst>
                                      </p:cBhvr>
                                      <p:tavLst>
                                        <p:tav tm="0">
                                          <p:val>
                                            <p:strVal val="#ppt_x"/>
                                          </p:val>
                                        </p:tav>
                                        <p:tav tm="100000">
                                          <p:val>
                                            <p:strVal val="#ppt_x"/>
                                          </p:val>
                                        </p:tav>
                                      </p:tavLst>
                                    </p:anim>
                                    <p:anim calcmode="lin" valueType="num">
                                      <p:cBhvr additive="base">
                                        <p:cTn id="61" dur="500" fill="hold"/>
                                        <p:tgtEl>
                                          <p:spTgt spid="53"/>
                                        </p:tgtEl>
                                        <p:attrNameLst>
                                          <p:attrName>ppt_y</p:attrName>
                                        </p:attrNameLst>
                                      </p:cBhvr>
                                      <p:tavLst>
                                        <p:tav tm="0">
                                          <p:val>
                                            <p:strVal val="1+#ppt_h/2"/>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additive="base">
                                        <p:cTn id="65" dur="500" fill="hold"/>
                                        <p:tgtEl>
                                          <p:spTgt spid="56"/>
                                        </p:tgtEl>
                                        <p:attrNameLst>
                                          <p:attrName>ppt_x</p:attrName>
                                        </p:attrNameLst>
                                      </p:cBhvr>
                                      <p:tavLst>
                                        <p:tav tm="0">
                                          <p:val>
                                            <p:strVal val="#ppt_x"/>
                                          </p:val>
                                        </p:tav>
                                        <p:tav tm="100000">
                                          <p:val>
                                            <p:strVal val="#ppt_x"/>
                                          </p:val>
                                        </p:tav>
                                      </p:tavLst>
                                    </p:anim>
                                    <p:anim calcmode="lin" valueType="num">
                                      <p:cBhvr additive="base">
                                        <p:cTn id="66" dur="500" fill="hold"/>
                                        <p:tgtEl>
                                          <p:spTgt spid="56"/>
                                        </p:tgtEl>
                                        <p:attrNameLst>
                                          <p:attrName>ppt_y</p:attrName>
                                        </p:attrNameLst>
                                      </p:cBhvr>
                                      <p:tavLst>
                                        <p:tav tm="0">
                                          <p:val>
                                            <p:strVal val="1+#ppt_h/2"/>
                                          </p:val>
                                        </p:tav>
                                        <p:tav tm="100000">
                                          <p:val>
                                            <p:strVal val="#ppt_y"/>
                                          </p:val>
                                        </p:tav>
                                      </p:tavLst>
                                    </p:anim>
                                  </p:childTnLst>
                                </p:cTn>
                              </p:par>
                              <p:par>
                                <p:cTn id="67" presetID="53" presetClass="entr" presetSubtype="16" fill="hold" nodeType="withEffect">
                                  <p:stCondLst>
                                    <p:cond delay="1500"/>
                                  </p:stCondLst>
                                  <p:childTnLst>
                                    <p:set>
                                      <p:cBhvr>
                                        <p:cTn id="68" dur="1" fill="hold">
                                          <p:stCondLst>
                                            <p:cond delay="0"/>
                                          </p:stCondLst>
                                        </p:cTn>
                                        <p:tgtEl>
                                          <p:spTgt spid="70"/>
                                        </p:tgtEl>
                                        <p:attrNameLst>
                                          <p:attrName>style.visibility</p:attrName>
                                        </p:attrNameLst>
                                      </p:cBhvr>
                                      <p:to>
                                        <p:strVal val="visible"/>
                                      </p:to>
                                    </p:set>
                                    <p:anim calcmode="lin" valueType="num">
                                      <p:cBhvr>
                                        <p:cTn id="69" dur="500" fill="hold"/>
                                        <p:tgtEl>
                                          <p:spTgt spid="70"/>
                                        </p:tgtEl>
                                        <p:attrNameLst>
                                          <p:attrName>ppt_w</p:attrName>
                                        </p:attrNameLst>
                                      </p:cBhvr>
                                      <p:tavLst>
                                        <p:tav tm="0">
                                          <p:val>
                                            <p:fltVal val="0"/>
                                          </p:val>
                                        </p:tav>
                                        <p:tav tm="100000">
                                          <p:val>
                                            <p:strVal val="#ppt_w"/>
                                          </p:val>
                                        </p:tav>
                                      </p:tavLst>
                                    </p:anim>
                                    <p:anim calcmode="lin" valueType="num">
                                      <p:cBhvr>
                                        <p:cTn id="70" dur="500" fill="hold"/>
                                        <p:tgtEl>
                                          <p:spTgt spid="70"/>
                                        </p:tgtEl>
                                        <p:attrNameLst>
                                          <p:attrName>ppt_h</p:attrName>
                                        </p:attrNameLst>
                                      </p:cBhvr>
                                      <p:tavLst>
                                        <p:tav tm="0">
                                          <p:val>
                                            <p:fltVal val="0"/>
                                          </p:val>
                                        </p:tav>
                                        <p:tav tm="100000">
                                          <p:val>
                                            <p:strVal val="#ppt_h"/>
                                          </p:val>
                                        </p:tav>
                                      </p:tavLst>
                                    </p:anim>
                                    <p:animEffect transition="in" filter="fade">
                                      <p:cBhvr>
                                        <p:cTn id="71" dur="500"/>
                                        <p:tgtEl>
                                          <p:spTgt spid="70"/>
                                        </p:tgtEl>
                                      </p:cBhvr>
                                    </p:animEffect>
                                  </p:childTnLst>
                                </p:cTn>
                              </p:par>
                            </p:childTnLst>
                          </p:cTn>
                        </p:par>
                        <p:par>
                          <p:cTn id="72" fill="hold">
                            <p:stCondLst>
                              <p:cond delay="5500"/>
                            </p:stCondLst>
                            <p:childTnLst>
                              <p:par>
                                <p:cTn id="73" presetID="2" presetClass="entr" presetSubtype="4"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additive="base">
                                        <p:cTn id="75" dur="500" fill="hold"/>
                                        <p:tgtEl>
                                          <p:spTgt spid="59"/>
                                        </p:tgtEl>
                                        <p:attrNameLst>
                                          <p:attrName>ppt_x</p:attrName>
                                        </p:attrNameLst>
                                      </p:cBhvr>
                                      <p:tavLst>
                                        <p:tav tm="0">
                                          <p:val>
                                            <p:strVal val="#ppt_x"/>
                                          </p:val>
                                        </p:tav>
                                        <p:tav tm="100000">
                                          <p:val>
                                            <p:strVal val="#ppt_x"/>
                                          </p:val>
                                        </p:tav>
                                      </p:tavLst>
                                    </p:anim>
                                    <p:anim calcmode="lin" valueType="num">
                                      <p:cBhvr additive="base">
                                        <p:cTn id="76" dur="500" fill="hold"/>
                                        <p:tgtEl>
                                          <p:spTgt spid="59"/>
                                        </p:tgtEl>
                                        <p:attrNameLst>
                                          <p:attrName>ppt_y</p:attrName>
                                        </p:attrNameLst>
                                      </p:cBhvr>
                                      <p:tavLst>
                                        <p:tav tm="0">
                                          <p:val>
                                            <p:strVal val="1+#ppt_h/2"/>
                                          </p:val>
                                        </p:tav>
                                        <p:tav tm="100000">
                                          <p:val>
                                            <p:strVal val="#ppt_y"/>
                                          </p:val>
                                        </p:tav>
                                      </p:tavLst>
                                    </p:anim>
                                  </p:childTnLst>
                                </p:cTn>
                              </p:par>
                              <p:par>
                                <p:cTn id="77" presetID="53" presetClass="entr" presetSubtype="16" fill="hold" nodeType="withEffect">
                                  <p:stCondLst>
                                    <p:cond delay="2000"/>
                                  </p:stCondLst>
                                  <p:childTnLst>
                                    <p:set>
                                      <p:cBhvr>
                                        <p:cTn id="78" dur="1" fill="hold">
                                          <p:stCondLst>
                                            <p:cond delay="0"/>
                                          </p:stCondLst>
                                        </p:cTn>
                                        <p:tgtEl>
                                          <p:spTgt spid="73"/>
                                        </p:tgtEl>
                                        <p:attrNameLst>
                                          <p:attrName>style.visibility</p:attrName>
                                        </p:attrNameLst>
                                      </p:cBhvr>
                                      <p:to>
                                        <p:strVal val="visible"/>
                                      </p:to>
                                    </p:set>
                                    <p:anim calcmode="lin" valueType="num">
                                      <p:cBhvr>
                                        <p:cTn id="79" dur="500" fill="hold"/>
                                        <p:tgtEl>
                                          <p:spTgt spid="73"/>
                                        </p:tgtEl>
                                        <p:attrNameLst>
                                          <p:attrName>ppt_w</p:attrName>
                                        </p:attrNameLst>
                                      </p:cBhvr>
                                      <p:tavLst>
                                        <p:tav tm="0">
                                          <p:val>
                                            <p:fltVal val="0"/>
                                          </p:val>
                                        </p:tav>
                                        <p:tav tm="100000">
                                          <p:val>
                                            <p:strVal val="#ppt_w"/>
                                          </p:val>
                                        </p:tav>
                                      </p:tavLst>
                                    </p:anim>
                                    <p:anim calcmode="lin" valueType="num">
                                      <p:cBhvr>
                                        <p:cTn id="80" dur="500" fill="hold"/>
                                        <p:tgtEl>
                                          <p:spTgt spid="73"/>
                                        </p:tgtEl>
                                        <p:attrNameLst>
                                          <p:attrName>ppt_h</p:attrName>
                                        </p:attrNameLst>
                                      </p:cBhvr>
                                      <p:tavLst>
                                        <p:tav tm="0">
                                          <p:val>
                                            <p:fltVal val="0"/>
                                          </p:val>
                                        </p:tav>
                                        <p:tav tm="100000">
                                          <p:val>
                                            <p:strVal val="#ppt_h"/>
                                          </p:val>
                                        </p:tav>
                                      </p:tavLst>
                                    </p:anim>
                                    <p:animEffect transition="in" filter="fade">
                                      <p:cBhvr>
                                        <p:cTn id="81" dur="500"/>
                                        <p:tgtEl>
                                          <p:spTgt spid="73"/>
                                        </p:tgtEl>
                                      </p:cBhvr>
                                    </p:animEffect>
                                  </p:childTnLst>
                                </p:cTn>
                              </p:par>
                            </p:childTnLst>
                          </p:cTn>
                        </p:par>
                        <p:par>
                          <p:cTn id="82" fill="hold">
                            <p:stCondLst>
                              <p:cond delay="6000"/>
                            </p:stCondLst>
                            <p:childTnLst>
                              <p:par>
                                <p:cTn id="83" presetID="2" presetClass="entr" presetSubtype="4"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additive="base">
                                        <p:cTn id="85" dur="500" fill="hold"/>
                                        <p:tgtEl>
                                          <p:spTgt spid="62"/>
                                        </p:tgtEl>
                                        <p:attrNameLst>
                                          <p:attrName>ppt_x</p:attrName>
                                        </p:attrNameLst>
                                      </p:cBhvr>
                                      <p:tavLst>
                                        <p:tav tm="0">
                                          <p:val>
                                            <p:strVal val="#ppt_x"/>
                                          </p:val>
                                        </p:tav>
                                        <p:tav tm="100000">
                                          <p:val>
                                            <p:strVal val="#ppt_x"/>
                                          </p:val>
                                        </p:tav>
                                      </p:tavLst>
                                    </p:anim>
                                    <p:anim calcmode="lin" valueType="num">
                                      <p:cBhvr additive="base">
                                        <p:cTn id="8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P spid="48" grpId="0" animBg="1"/>
      <p:bldP spid="50" grpId="0" animBg="1"/>
      <p:bldP spid="53" grpId="0" animBg="1"/>
      <p:bldP spid="56" grpId="0" animBg="1"/>
      <p:bldP spid="59" grpId="0" animBg="1"/>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78162" y="2752426"/>
            <a:ext cx="7413768" cy="693295"/>
          </a:xfrm>
          <a:prstGeom prst="rect">
            <a:avLst/>
          </a:prstGeom>
        </p:spPr>
        <p:txBody>
          <a:bodyPr wrap="square" lIns="121615" tIns="60808" rIns="121615" bIns="60808">
            <a:spAutoFit/>
          </a:bodyPr>
          <a:lstStyle/>
          <a:p>
            <a:pPr eaLnBrk="0" fontAlgn="base" hangingPunct="0">
              <a:spcBef>
                <a:spcPct val="0"/>
              </a:spcBef>
              <a:spcAft>
                <a:spcPct val="0"/>
              </a:spcAft>
            </a:pPr>
            <a:r>
              <a:rPr lang="zh-CN" altLang="en-US" sz="2700" dirty="0">
                <a:solidFill>
                  <a:prstClr val="white"/>
                </a:solidFill>
                <a:latin typeface="微软雅黑" panose="020B0503020204020204" pitchFamily="34" charset="-122"/>
                <a:ea typeface="微软雅黑" panose="020B0503020204020204" pitchFamily="34" charset="-122"/>
              </a:rPr>
              <a:t>回顾</a:t>
            </a:r>
            <a:r>
              <a:rPr lang="en-US" altLang="zh-CN" sz="2700" dirty="0">
                <a:solidFill>
                  <a:prstClr val="white"/>
                </a:solidFill>
                <a:latin typeface="微软雅黑" panose="020B0503020204020204" pitchFamily="34" charset="-122"/>
                <a:ea typeface="微软雅黑" panose="020B0503020204020204" pitchFamily="34" charset="-122"/>
              </a:rPr>
              <a:t>2015</a:t>
            </a:r>
            <a:r>
              <a:rPr lang="zh-CN" altLang="en-US" sz="2700" dirty="0">
                <a:solidFill>
                  <a:prstClr val="white"/>
                </a:solidFill>
                <a:latin typeface="微软雅黑" panose="020B0503020204020204" pitchFamily="34" charset="-122"/>
                <a:ea typeface="微软雅黑" panose="020B0503020204020204" pitchFamily="34" charset="-122"/>
              </a:rPr>
              <a:t>  </a:t>
            </a:r>
            <a:r>
              <a:rPr lang="zh-CN" altLang="en-US" sz="3700" dirty="0">
                <a:solidFill>
                  <a:prstClr val="white"/>
                </a:solidFill>
                <a:latin typeface="微软雅黑" panose="020B0503020204020204" pitchFamily="34" charset="-122"/>
                <a:ea typeface="微软雅黑" panose="020B0503020204020204" pitchFamily="34" charset="-122"/>
              </a:rPr>
              <a:t>展望</a:t>
            </a:r>
            <a:r>
              <a:rPr lang="en-US" altLang="zh-CN" sz="2700" dirty="0">
                <a:solidFill>
                  <a:prstClr val="white"/>
                </a:solidFill>
                <a:latin typeface="微软雅黑" panose="020B0503020204020204" pitchFamily="34" charset="-122"/>
                <a:ea typeface="微软雅黑" panose="020B0503020204020204" pitchFamily="34" charset="-122"/>
              </a:rPr>
              <a:t>2016   </a:t>
            </a:r>
            <a:r>
              <a:rPr lang="zh-CN" altLang="en-US" sz="2700" dirty="0">
                <a:solidFill>
                  <a:prstClr val="white"/>
                </a:solidFill>
                <a:latin typeface="微软雅黑" panose="020B0503020204020204" pitchFamily="34" charset="-122"/>
                <a:ea typeface="微软雅黑" panose="020B0503020204020204" pitchFamily="34" charset="-122"/>
              </a:rPr>
              <a:t>携手并进   </a:t>
            </a:r>
            <a:r>
              <a:rPr lang="zh-CN" altLang="en-US" sz="3700" dirty="0">
                <a:solidFill>
                  <a:prstClr val="white"/>
                </a:solidFill>
                <a:latin typeface="微软雅黑" panose="020B0503020204020204" pitchFamily="34" charset="-122"/>
                <a:ea typeface="微软雅黑" panose="020B0503020204020204" pitchFamily="34" charset="-122"/>
              </a:rPr>
              <a:t>共赢</a:t>
            </a:r>
            <a:r>
              <a:rPr lang="zh-CN" altLang="en-US" sz="2700" dirty="0">
                <a:solidFill>
                  <a:prstClr val="white"/>
                </a:solidFill>
                <a:latin typeface="微软雅黑" panose="020B0503020204020204" pitchFamily="34" charset="-122"/>
                <a:ea typeface="微软雅黑" panose="020B0503020204020204" pitchFamily="34" charset="-122"/>
              </a:rPr>
              <a:t>猴年</a:t>
            </a:r>
          </a:p>
        </p:txBody>
      </p:sp>
      <p:sp>
        <p:nvSpPr>
          <p:cNvPr id="3" name="矩形 160"/>
          <p:cNvSpPr>
            <a:spLocks noChangeArrowheads="1"/>
          </p:cNvSpPr>
          <p:nvPr/>
        </p:nvSpPr>
        <p:spPr bwMode="auto">
          <a:xfrm>
            <a:off x="902760" y="1022345"/>
            <a:ext cx="10653947" cy="4866138"/>
          </a:xfrm>
          <a:custGeom>
            <a:avLst/>
            <a:gdLst>
              <a:gd name="connsiteX0" fmla="*/ 0 w 7260238"/>
              <a:gd name="connsiteY0" fmla="*/ 0 h 3090960"/>
              <a:gd name="connsiteX1" fmla="*/ 7260238 w 7260238"/>
              <a:gd name="connsiteY1" fmla="*/ 0 h 3090960"/>
              <a:gd name="connsiteX2" fmla="*/ 7260238 w 7260238"/>
              <a:gd name="connsiteY2" fmla="*/ 3090960 h 3090960"/>
              <a:gd name="connsiteX3" fmla="*/ 0 w 7260238"/>
              <a:gd name="connsiteY3" fmla="*/ 3090960 h 3090960"/>
              <a:gd name="connsiteX4" fmla="*/ 0 w 7260238"/>
              <a:gd name="connsiteY4" fmla="*/ 0 h 3090960"/>
              <a:gd name="connsiteX0-1" fmla="*/ 0 w 7260238"/>
              <a:gd name="connsiteY0-2" fmla="*/ 0 h 3090960"/>
              <a:gd name="connsiteX1-3" fmla="*/ 7260238 w 7260238"/>
              <a:gd name="connsiteY1-4" fmla="*/ 0 h 3090960"/>
              <a:gd name="connsiteX2-5" fmla="*/ 7260238 w 7260238"/>
              <a:gd name="connsiteY2-6" fmla="*/ 3090960 h 3090960"/>
              <a:gd name="connsiteX3-7" fmla="*/ 666205 w 7260238"/>
              <a:gd name="connsiteY3-8" fmla="*/ 3090960 h 3090960"/>
              <a:gd name="connsiteX4-9" fmla="*/ 0 w 7260238"/>
              <a:gd name="connsiteY4-10" fmla="*/ 0 h 3090960"/>
              <a:gd name="connsiteX0-11" fmla="*/ 0 w 7260238"/>
              <a:gd name="connsiteY0-12" fmla="*/ 0 h 3141760"/>
              <a:gd name="connsiteX1-13" fmla="*/ 7260238 w 7260238"/>
              <a:gd name="connsiteY1-14" fmla="*/ 0 h 3141760"/>
              <a:gd name="connsiteX2-15" fmla="*/ 7031638 w 7260238"/>
              <a:gd name="connsiteY2-16" fmla="*/ 3141760 h 3141760"/>
              <a:gd name="connsiteX3-17" fmla="*/ 666205 w 7260238"/>
              <a:gd name="connsiteY3-18" fmla="*/ 3090960 h 3141760"/>
              <a:gd name="connsiteX4-19" fmla="*/ 0 w 7260238"/>
              <a:gd name="connsiteY4-20" fmla="*/ 0 h 3141760"/>
              <a:gd name="connsiteX0-21" fmla="*/ 0 w 7454971"/>
              <a:gd name="connsiteY0-22" fmla="*/ 0 h 3141760"/>
              <a:gd name="connsiteX1-23" fmla="*/ 7454971 w 7454971"/>
              <a:gd name="connsiteY1-24" fmla="*/ 0 h 3141760"/>
              <a:gd name="connsiteX2-25" fmla="*/ 7031638 w 7454971"/>
              <a:gd name="connsiteY2-26" fmla="*/ 3141760 h 3141760"/>
              <a:gd name="connsiteX3-27" fmla="*/ 666205 w 7454971"/>
              <a:gd name="connsiteY3-28" fmla="*/ 3090960 h 3141760"/>
              <a:gd name="connsiteX4-29" fmla="*/ 0 w 7454971"/>
              <a:gd name="connsiteY4-30" fmla="*/ 0 h 3141760"/>
              <a:gd name="connsiteX0-31" fmla="*/ 0 w 7454971"/>
              <a:gd name="connsiteY0-32" fmla="*/ 0 h 3353427"/>
              <a:gd name="connsiteX1-33" fmla="*/ 7454971 w 7454971"/>
              <a:gd name="connsiteY1-34" fmla="*/ 211667 h 3353427"/>
              <a:gd name="connsiteX2-35" fmla="*/ 7031638 w 7454971"/>
              <a:gd name="connsiteY2-36" fmla="*/ 3353427 h 3353427"/>
              <a:gd name="connsiteX3-37" fmla="*/ 666205 w 7454971"/>
              <a:gd name="connsiteY3-38" fmla="*/ 3302627 h 3353427"/>
              <a:gd name="connsiteX4-39" fmla="*/ 0 w 7454971"/>
              <a:gd name="connsiteY4-40" fmla="*/ 0 h 33534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454971" h="3353427">
                <a:moveTo>
                  <a:pt x="0" y="0"/>
                </a:moveTo>
                <a:lnTo>
                  <a:pt x="7454971" y="211667"/>
                </a:lnTo>
                <a:lnTo>
                  <a:pt x="7031638" y="3353427"/>
                </a:lnTo>
                <a:lnTo>
                  <a:pt x="666205" y="3302627"/>
                </a:lnTo>
                <a:lnTo>
                  <a:pt x="0" y="0"/>
                </a:lnTo>
                <a:close/>
              </a:path>
            </a:pathLst>
          </a:custGeom>
          <a:solidFill>
            <a:srgbClr val="23B9D6"/>
          </a:solidFill>
          <a:ln w="12700" cmpd="sng">
            <a:noFill/>
            <a:miter lim="800000"/>
          </a:ln>
        </p:spPr>
        <p:txBody>
          <a:bodyPr lIns="121615" tIns="60808" rIns="121615" bIns="60808" anchor="ctr"/>
          <a:lstStyle/>
          <a:p>
            <a:pPr algn="ctr" fontAlgn="base">
              <a:spcBef>
                <a:spcPct val="0"/>
              </a:spcBef>
              <a:spcAft>
                <a:spcPct val="0"/>
              </a:spcAft>
              <a:buFont typeface="Arial" panose="020B0604020202020204" pitchFamily="34" charset="0"/>
              <a:buNone/>
              <a:defRPr/>
            </a:pPr>
            <a:endParaRPr lang="zh-CN" altLang="en-US">
              <a:solidFill>
                <a:srgbClr val="FFC000"/>
              </a:solidFill>
              <a:latin typeface="微软雅黑" panose="020B0503020204020204" pitchFamily="34" charset="-122"/>
              <a:ea typeface="微软雅黑" panose="020B0503020204020204" pitchFamily="34" charset="-122"/>
            </a:endParaRPr>
          </a:p>
        </p:txBody>
      </p:sp>
      <p:sp>
        <p:nvSpPr>
          <p:cNvPr id="4" name="TextBox 16"/>
          <p:cNvSpPr txBox="1"/>
          <p:nvPr/>
        </p:nvSpPr>
        <p:spPr>
          <a:xfrm>
            <a:off x="2938114" y="1796574"/>
            <a:ext cx="1430020" cy="846455"/>
          </a:xfrm>
          <a:prstGeom prst="rect">
            <a:avLst/>
          </a:prstGeom>
          <a:noFill/>
        </p:spPr>
        <p:txBody>
          <a:bodyPr wrap="none" lIns="92793" tIns="46396" rIns="92793" bIns="46396" rtlCol="0">
            <a:spAutoFit/>
          </a:bodyPr>
          <a:lstStyle/>
          <a:p>
            <a:pPr algn="ctr" fontAlgn="base">
              <a:spcBef>
                <a:spcPct val="0"/>
              </a:spcBef>
              <a:spcAft>
                <a:spcPct val="0"/>
              </a:spcAft>
              <a:buFont typeface="Arial" panose="020B0604020202020204" pitchFamily="34" charset="0"/>
              <a:buNone/>
            </a:pPr>
            <a:r>
              <a:rPr lang="zh-CN" altLang="en-US" sz="4900" b="1" dirty="0">
                <a:ln w="6350">
                  <a:noFill/>
                </a:ln>
                <a:solidFill>
                  <a:prstClr val="white"/>
                </a:solidFill>
                <a:latin typeface="微软雅黑" panose="020B0503020204020204" pitchFamily="34" charset="-122"/>
                <a:ea typeface="微软雅黑" panose="020B0503020204020204" pitchFamily="34" charset="-122"/>
              </a:rPr>
              <a:t>概念</a:t>
            </a:r>
          </a:p>
        </p:txBody>
      </p:sp>
      <p:sp>
        <p:nvSpPr>
          <p:cNvPr id="7" name="TextBox 25"/>
          <p:cNvSpPr txBox="1"/>
          <p:nvPr/>
        </p:nvSpPr>
        <p:spPr>
          <a:xfrm>
            <a:off x="3641725" y="2938145"/>
            <a:ext cx="7400290" cy="1967230"/>
          </a:xfrm>
          <a:prstGeom prst="rect">
            <a:avLst/>
          </a:prstGeom>
          <a:noFill/>
        </p:spPr>
        <p:txBody>
          <a:bodyPr wrap="square" lIns="121615" tIns="60808" rIns="121615" bIns="60808">
            <a:spAutoFit/>
          </a:bodyPr>
          <a:lstStyle/>
          <a:p>
            <a:pPr eaLnBrk="0" hangingPunct="0">
              <a:lnSpc>
                <a:spcPct val="150000"/>
              </a:lnSpc>
            </a:pPr>
            <a:r>
              <a:rPr lang="en-US" altLang="zh-CN" sz="1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团体治疗是指在团体中所进行的心理治疗，是心理治疗的一种团体操作方式。团体治疗的重点在于针对成员的一般或特殊类型的个人问题进行治疗和矫正。团体治疗已经广泛应用在医院、学校、企业、军队、监狱等领域，适于不同的人参加。</a:t>
            </a:r>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xmlns="" val="0"/>
              </a:ext>
            </a:extLst>
          </a:blip>
          <a:srcRect r="19596"/>
          <a:stretch>
            <a:fillRect/>
          </a:stretch>
        </p:blipFill>
        <p:spPr>
          <a:xfrm>
            <a:off x="-3404" y="2938388"/>
            <a:ext cx="3475652" cy="3921201"/>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6957981" y="719112"/>
            <a:ext cx="1738844" cy="115211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1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rot="854817">
            <a:off x="9187708" y="806832"/>
            <a:ext cx="1887389" cy="104108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xmlns="" Requires="p14">
      <p:transition spd="slow" p14:dur="2000" advTm="7738"/>
    </mc:Choice>
    <mc:Fallback>
      <p:transition spd="slow" advTm="77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8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500"/>
                            </p:stCondLst>
                            <p:childTnLst>
                              <p:par>
                                <p:cTn id="13" presetID="5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Scale>
                                      <p:cBhvr>
                                        <p:cTn id="15" dur="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500" decel="50000" fill="hold">
                                          <p:stCondLst>
                                            <p:cond delay="0"/>
                                          </p:stCondLst>
                                        </p:cTn>
                                        <p:tgtEl>
                                          <p:spTgt spid="11"/>
                                        </p:tgtEl>
                                        <p:attrNameLst>
                                          <p:attrName>ppt_x</p:attrName>
                                          <p:attrName>ppt_y</p:attrName>
                                        </p:attrNameLst>
                                      </p:cBhvr>
                                    </p:animMotion>
                                    <p:animEffect transition="in" filter="fade">
                                      <p:cBhvr>
                                        <p:cTn id="17" dur="500"/>
                                        <p:tgtEl>
                                          <p:spTgt spid="11"/>
                                        </p:tgtEl>
                                      </p:cBhvr>
                                    </p:animEffect>
                                  </p:childTnLst>
                                </p:cTn>
                              </p:par>
                              <p:par>
                                <p:cTn id="18" presetID="52" presetClass="entr" presetSubtype="0"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Scale>
                                      <p:cBhvr>
                                        <p:cTn id="20"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500" decel="50000" fill="hold">
                                          <p:stCondLst>
                                            <p:cond delay="0"/>
                                          </p:stCondLst>
                                        </p:cTn>
                                        <p:tgtEl>
                                          <p:spTgt spid="12"/>
                                        </p:tgtEl>
                                        <p:attrNameLst>
                                          <p:attrName>ppt_x</p:attrName>
                                          <p:attrName>ppt_y</p:attrName>
                                        </p:attrNameLst>
                                      </p:cBhvr>
                                    </p:animMotion>
                                    <p:animEffect transition="in" filter="fade">
                                      <p:cBhvr>
                                        <p:cTn id="22" dur="500"/>
                                        <p:tgtEl>
                                          <p:spTgt spid="12"/>
                                        </p:tgtEl>
                                      </p:cBhvr>
                                    </p:animEffect>
                                  </p:childTnLst>
                                </p:cTn>
                              </p:par>
                              <p:par>
                                <p:cTn id="23" presetID="41" presetClass="entr" presetSubtype="0" fill="hold" grpId="0" nodeType="withEffect">
                                  <p:stCondLst>
                                    <p:cond delay="3000"/>
                                  </p:stCondLst>
                                  <p:iterate type="lt">
                                    <p:tmPct val="10000"/>
                                  </p:iterate>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gtEl>
                                        <p:attrNameLst>
                                          <p:attrName>ppt_y</p:attrName>
                                        </p:attrNameLst>
                                      </p:cBhvr>
                                      <p:tavLst>
                                        <p:tav tm="0">
                                          <p:val>
                                            <p:strVal val="#ppt_y"/>
                                          </p:val>
                                        </p:tav>
                                        <p:tav tm="100000">
                                          <p:val>
                                            <p:strVal val="#ppt_y"/>
                                          </p:val>
                                        </p:tav>
                                      </p:tavLst>
                                    </p:anim>
                                    <p:anim calcmode="lin" valueType="num">
                                      <p:cBhvr>
                                        <p:cTn id="2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gtEl>
                                      </p:cBhvr>
                                    </p:animEffect>
                                  </p:childTnLst>
                                </p:cTn>
                              </p:par>
                              <p:par>
                                <p:cTn id="30" presetID="16" presetClass="entr" presetSubtype="37" fill="hold" grpId="0" nodeType="withEffect">
                                  <p:stCondLst>
                                    <p:cond delay="750"/>
                                  </p:stCondLst>
                                  <p:iterate type="lt">
                                    <p:tmPct val="0"/>
                                  </p:iterate>
                                  <p:childTnLst>
                                    <p:set>
                                      <p:cBhvr>
                                        <p:cTn id="31" dur="1" fill="hold">
                                          <p:stCondLst>
                                            <p:cond delay="0"/>
                                          </p:stCondLst>
                                        </p:cTn>
                                        <p:tgtEl>
                                          <p:spTgt spid="4"/>
                                        </p:tgtEl>
                                        <p:attrNameLst>
                                          <p:attrName>style.visibility</p:attrName>
                                        </p:attrNameLst>
                                      </p:cBhvr>
                                      <p:to>
                                        <p:strVal val="visible"/>
                                      </p:to>
                                    </p:set>
                                    <p:animEffect transition="in" filter="barn(outVertical)">
                                      <p:cBhvr>
                                        <p:cTn id="32" dur="250"/>
                                        <p:tgtEl>
                                          <p:spTgt spid="4"/>
                                        </p:tgtEl>
                                      </p:cBhvr>
                                    </p:animEffect>
                                  </p:childTnLst>
                                </p:cTn>
                              </p:par>
                              <p:par>
                                <p:cTn id="33" presetID="26" presetClass="emph" presetSubtype="0" fill="hold" grpId="1" nodeType="withEffect">
                                  <p:stCondLst>
                                    <p:cond delay="1000"/>
                                  </p:stCondLst>
                                  <p:iterate type="lt">
                                    <p:tmPct val="0"/>
                                  </p:iterate>
                                  <p:childTnLst>
                                    <p:animEffect transition="out" filter="fade">
                                      <p:cBhvr>
                                        <p:cTn id="34" dur="250" tmFilter="0, 0; .2, .5; .8, .5; 1, 0"/>
                                        <p:tgtEl>
                                          <p:spTgt spid="4"/>
                                        </p:tgtEl>
                                      </p:cBhvr>
                                    </p:animEffect>
                                    <p:animScale>
                                      <p:cBhvr>
                                        <p:cTn id="35" dur="125" autoRev="1" fill="hold"/>
                                        <p:tgtEl>
                                          <p:spTgt spid="4"/>
                                        </p:tgtEl>
                                      </p:cBhvr>
                                      <p:by x="105000" y="105000"/>
                                    </p:animScale>
                                  </p:childTnLst>
                                </p:cTn>
                              </p:par>
                              <p:par>
                                <p:cTn id="36" presetID="16" presetClass="entr" presetSubtype="21" fill="hold" grpId="0" nodeType="withEffect">
                                  <p:stCondLst>
                                    <p:cond delay="2000"/>
                                  </p:stCondLst>
                                  <p:iterate type="lt">
                                    <p:tmPct val="10000"/>
                                  </p:iterate>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4" grpId="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268" y="283668"/>
            <a:ext cx="4357370" cy="67437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3600" dirty="0">
                <a:solidFill>
                  <a:srgbClr val="333333"/>
                </a:solidFill>
                <a:latin typeface="微软雅黑" panose="020B0503020204020204" pitchFamily="34" charset="-122"/>
                <a:ea typeface="微软雅黑" panose="020B0503020204020204" pitchFamily="34" charset="-122"/>
              </a:rPr>
              <a:t>团体心理治疗的简介</a:t>
            </a:r>
          </a:p>
        </p:txBody>
      </p:sp>
      <p:sp>
        <p:nvSpPr>
          <p:cNvPr id="6" name="Freeform 5"/>
          <p:cNvSpPr>
            <a:spLocks noEditPoints="1"/>
          </p:cNvSpPr>
          <p:nvPr/>
        </p:nvSpPr>
        <p:spPr bwMode="auto">
          <a:xfrm>
            <a:off x="336449" y="267685"/>
            <a:ext cx="572961" cy="571357"/>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pic>
        <p:nvPicPr>
          <p:cNvPr id="83" name="图片 8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39122" y="3270106"/>
            <a:ext cx="6130448" cy="3632513"/>
          </a:xfrm>
          <a:prstGeom prst="rect">
            <a:avLst/>
          </a:prstGeom>
          <a:effectLst>
            <a:outerShdw blurRad="50800" dist="38100" dir="16200000" rotWithShape="0">
              <a:prstClr val="black">
                <a:alpha val="40000"/>
              </a:prstClr>
            </a:outerShdw>
          </a:effectLst>
        </p:spPr>
      </p:pic>
      <p:sp>
        <p:nvSpPr>
          <p:cNvPr id="84" name="任意多边形 83"/>
          <p:cNvSpPr/>
          <p:nvPr/>
        </p:nvSpPr>
        <p:spPr>
          <a:xfrm rot="16200000">
            <a:off x="8658675" y="3353654"/>
            <a:ext cx="3616872" cy="3449782"/>
          </a:xfrm>
          <a:custGeom>
            <a:avLst/>
            <a:gdLst>
              <a:gd name="connsiteX0" fmla="*/ 1385454 w 1385454"/>
              <a:gd name="connsiteY0" fmla="*/ 226928 h 1737073"/>
              <a:gd name="connsiteX1" fmla="*/ 1385454 w 1385454"/>
              <a:gd name="connsiteY1" fmla="*/ 1737073 h 1737073"/>
              <a:gd name="connsiteX2" fmla="*/ 0 w 1385454"/>
              <a:gd name="connsiteY2" fmla="*/ 1737073 h 1737073"/>
              <a:gd name="connsiteX3" fmla="*/ 0 w 1385454"/>
              <a:gd name="connsiteY3" fmla="*/ 226928 h 1737073"/>
              <a:gd name="connsiteX4" fmla="*/ 561109 w 1385454"/>
              <a:gd name="connsiteY4" fmla="*/ 226928 h 1737073"/>
              <a:gd name="connsiteX5" fmla="*/ 692727 w 1385454"/>
              <a:gd name="connsiteY5" fmla="*/ 0 h 1737073"/>
              <a:gd name="connsiteX6" fmla="*/ 824345 w 1385454"/>
              <a:gd name="connsiteY6" fmla="*/ 226928 h 173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454" h="1737073">
                <a:moveTo>
                  <a:pt x="1385454" y="226928"/>
                </a:moveTo>
                <a:lnTo>
                  <a:pt x="1385454" y="1737073"/>
                </a:lnTo>
                <a:lnTo>
                  <a:pt x="0" y="1737073"/>
                </a:lnTo>
                <a:lnTo>
                  <a:pt x="0" y="226928"/>
                </a:lnTo>
                <a:lnTo>
                  <a:pt x="561109" y="226928"/>
                </a:lnTo>
                <a:lnTo>
                  <a:pt x="692727" y="0"/>
                </a:lnTo>
                <a:lnTo>
                  <a:pt x="824345" y="226928"/>
                </a:lnTo>
                <a:close/>
              </a:path>
            </a:pathLst>
          </a:custGeom>
          <a:solidFill>
            <a:srgbClr val="23B9D6"/>
          </a:solidFill>
          <a:ln w="12700" cap="flat" cmpd="sng" algn="ctr">
            <a:noFill/>
            <a:prstDash val="solid"/>
            <a:miter lim="800000"/>
          </a:ln>
          <a:effectLst>
            <a:outerShdw blurRad="50800" dist="38100" dir="16200000" rotWithShape="0">
              <a:prstClr val="black">
                <a:alpha val="40000"/>
              </a:prstClr>
            </a:outerShdw>
          </a:effectLst>
        </p:spPr>
        <p:txBody>
          <a:bodyPr lIns="91431" tIns="45715" rIns="91431" bIns="45715" rtlCol="0" anchor="ctr"/>
          <a:lstStyle/>
          <a:p>
            <a:pPr algn="ctr">
              <a:defRPr/>
            </a:pPr>
            <a:endParaRPr lang="zh-CN" alt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86" name="矩形 85"/>
          <p:cNvSpPr/>
          <p:nvPr/>
        </p:nvSpPr>
        <p:spPr>
          <a:xfrm>
            <a:off x="9322231" y="3681385"/>
            <a:ext cx="2777707" cy="2194560"/>
          </a:xfrm>
          <a:prstGeom prst="rect">
            <a:avLst/>
          </a:prstGeom>
        </p:spPr>
        <p:txBody>
          <a:bodyPr wrap="square" lIns="91431" tIns="45715" rIns="91431" bIns="45715">
            <a:spAutoFit/>
          </a:bodyPr>
          <a:lstStyle/>
          <a:p>
            <a:pPr algn="just">
              <a:lnSpc>
                <a:spcPct val="120000"/>
              </a:lnSpc>
            </a:pPr>
            <a:r>
              <a:rPr lang="en-US" altLang="zh-CN" dirty="0">
                <a:solidFill>
                  <a:schemeClr val="bg1"/>
                </a:solidFill>
                <a:ea typeface="微软雅黑" panose="020B0503020204020204" pitchFamily="34" charset="-122"/>
              </a:rPr>
              <a:t>       </a:t>
            </a:r>
            <a:r>
              <a:rPr lang="zh-CN" altLang="en-US" dirty="0">
                <a:solidFill>
                  <a:schemeClr val="bg1"/>
                </a:solidFill>
                <a:ea typeface="微软雅黑" panose="020B0503020204020204" pitchFamily="34" charset="-122"/>
              </a:rPr>
              <a:t>团体心理治疗的主要特色在于随着时间的进展，团体成员自然形成一种亲近、合作、相互帮助、相互支持的团体关系和气氛。</a:t>
            </a:r>
          </a:p>
        </p:txBody>
      </p:sp>
      <p:sp>
        <p:nvSpPr>
          <p:cNvPr id="87" name="文本框 8"/>
          <p:cNvSpPr txBox="1"/>
          <p:nvPr/>
        </p:nvSpPr>
        <p:spPr>
          <a:xfrm>
            <a:off x="574675" y="1306830"/>
            <a:ext cx="11059160" cy="1419225"/>
          </a:xfrm>
          <a:prstGeom prst="rect">
            <a:avLst/>
          </a:prstGeom>
          <a:noFill/>
        </p:spPr>
        <p:txBody>
          <a:bodyPr wrap="square" lIns="91431" tIns="45715" rIns="91431" bIns="45715" rtlCol="0">
            <a:spAutoFit/>
          </a:bodyPr>
          <a:lstStyle/>
          <a:p>
            <a:pPr algn="just">
              <a:lnSpc>
                <a:spcPct val="120000"/>
              </a:lnSpc>
            </a:pPr>
            <a:r>
              <a:rPr lang="en-US" altLang="zh-CN" sz="1800" dirty="0">
                <a:solidFill>
                  <a:srgbClr val="565E5D"/>
                </a:solidFill>
                <a:ea typeface="微软雅黑" panose="020B0503020204020204" pitchFamily="34" charset="-122"/>
              </a:rPr>
              <a:t>         </a:t>
            </a:r>
            <a:r>
              <a:rPr lang="zh-CN" altLang="en-US" sz="2400" dirty="0">
                <a:solidFill>
                  <a:srgbClr val="565E5D"/>
                </a:solidFill>
                <a:ea typeface="微软雅黑" panose="020B0503020204020204" pitchFamily="34" charset="-122"/>
              </a:rPr>
              <a:t>团体心理治疗，一般是由</a:t>
            </a:r>
            <a:r>
              <a:rPr lang="zh-CN" altLang="en-US" sz="2400" dirty="0">
                <a:solidFill>
                  <a:srgbClr val="FF0000"/>
                </a:solidFill>
                <a:ea typeface="微软雅黑" panose="020B0503020204020204" pitchFamily="34" charset="-122"/>
              </a:rPr>
              <a:t>1~2名治疗师</a:t>
            </a:r>
            <a:r>
              <a:rPr lang="zh-CN" altLang="en-US" sz="2400" dirty="0">
                <a:solidFill>
                  <a:srgbClr val="565E5D"/>
                </a:solidFill>
                <a:ea typeface="微软雅黑" panose="020B0503020204020204" pitchFamily="34" charset="-122"/>
              </a:rPr>
              <a:t>主持，治疗对象可由</a:t>
            </a:r>
            <a:r>
              <a:rPr lang="zh-CN" altLang="en-US" sz="2400" dirty="0">
                <a:solidFill>
                  <a:srgbClr val="FF0000"/>
                </a:solidFill>
                <a:ea typeface="微软雅黑" panose="020B0503020204020204" pitchFamily="34" charset="-122"/>
              </a:rPr>
              <a:t>8~15名</a:t>
            </a:r>
            <a:r>
              <a:rPr lang="zh-CN" altLang="en-US" sz="2400" dirty="0">
                <a:solidFill>
                  <a:srgbClr val="565E5D"/>
                </a:solidFill>
                <a:ea typeface="微软雅黑" panose="020B0503020204020204" pitchFamily="34" charset="-122"/>
              </a:rPr>
              <a:t>具有相同或不同问题的成员组成。治疗以聚会的方式出现，可每周1次，每次</a:t>
            </a:r>
            <a:r>
              <a:rPr lang="zh-CN" altLang="en-US" sz="2400" dirty="0">
                <a:solidFill>
                  <a:srgbClr val="FF0000"/>
                </a:solidFill>
                <a:ea typeface="微软雅黑" panose="020B0503020204020204" pitchFamily="34" charset="-122"/>
              </a:rPr>
              <a:t>时间1.5~2小时</a:t>
            </a:r>
            <a:r>
              <a:rPr lang="zh-CN" altLang="en-US" sz="2400" dirty="0">
                <a:solidFill>
                  <a:srgbClr val="565E5D"/>
                </a:solidFill>
                <a:ea typeface="微软雅黑" panose="020B0503020204020204" pitchFamily="34" charset="-122"/>
              </a:rPr>
              <a:t>，治疗次数可视患者的具体问题和具体情况而定。</a:t>
            </a:r>
          </a:p>
        </p:txBody>
      </p:sp>
      <p:sp>
        <p:nvSpPr>
          <p:cNvPr id="88" name="椭圆 87"/>
          <p:cNvSpPr/>
          <p:nvPr/>
        </p:nvSpPr>
        <p:spPr>
          <a:xfrm>
            <a:off x="4253678" y="2859080"/>
            <a:ext cx="821862" cy="822053"/>
          </a:xfrm>
          <a:prstGeom prst="ellipse">
            <a:avLst/>
          </a:prstGeom>
          <a:gradFill flip="none" rotWithShape="1">
            <a:gsLst>
              <a:gs pos="0">
                <a:schemeClr val="bg1">
                  <a:lumMod val="85000"/>
                </a:schemeClr>
              </a:gs>
              <a:gs pos="100000">
                <a:schemeClr val="bg1">
                  <a:lumMod val="99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b="1">
              <a:solidFill>
                <a:srgbClr val="009D85"/>
              </a:solidFill>
              <a:effectLst>
                <a:outerShdw blurRad="38100" dist="38100" dir="2700000" algn="tl">
                  <a:srgbClr val="000000">
                    <a:alpha val="43137"/>
                  </a:srgbClr>
                </a:outerShdw>
              </a:effectLst>
            </a:endParaRPr>
          </a:p>
        </p:txBody>
      </p:sp>
      <p:grpSp>
        <p:nvGrpSpPr>
          <p:cNvPr id="89" name="Group 13"/>
          <p:cNvGrpSpPr>
            <a:grpSpLocks noChangeAspect="1"/>
          </p:cNvGrpSpPr>
          <p:nvPr/>
        </p:nvGrpSpPr>
        <p:grpSpPr bwMode="auto">
          <a:xfrm>
            <a:off x="4437593" y="3047771"/>
            <a:ext cx="454035" cy="459562"/>
            <a:chOff x="2426" y="2781"/>
            <a:chExt cx="593" cy="600"/>
          </a:xfrm>
          <a:solidFill>
            <a:schemeClr val="accent1"/>
          </a:solidFill>
        </p:grpSpPr>
        <p:sp>
          <p:nvSpPr>
            <p:cNvPr id="9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2" name="椭圆 91"/>
          <p:cNvSpPr/>
          <p:nvPr/>
        </p:nvSpPr>
        <p:spPr>
          <a:xfrm>
            <a:off x="5519595" y="2859080"/>
            <a:ext cx="821862" cy="822053"/>
          </a:xfrm>
          <a:prstGeom prst="ellipse">
            <a:avLst/>
          </a:prstGeom>
          <a:gradFill flip="none" rotWithShape="1">
            <a:gsLst>
              <a:gs pos="0">
                <a:schemeClr val="bg1">
                  <a:lumMod val="85000"/>
                </a:schemeClr>
              </a:gs>
              <a:gs pos="100000">
                <a:schemeClr val="bg1">
                  <a:lumMod val="99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b="1">
              <a:solidFill>
                <a:srgbClr val="009D85"/>
              </a:solidFill>
              <a:effectLst>
                <a:outerShdw blurRad="38100" dist="38100" dir="2700000" algn="tl">
                  <a:srgbClr val="000000">
                    <a:alpha val="43137"/>
                  </a:srgbClr>
                </a:outerShdw>
              </a:effectLst>
            </a:endParaRPr>
          </a:p>
        </p:txBody>
      </p:sp>
      <p:grpSp>
        <p:nvGrpSpPr>
          <p:cNvPr id="93" name="组合 92"/>
          <p:cNvGrpSpPr/>
          <p:nvPr/>
        </p:nvGrpSpPr>
        <p:grpSpPr>
          <a:xfrm>
            <a:off x="5748596" y="3056777"/>
            <a:ext cx="391925" cy="426659"/>
            <a:chOff x="4873626" y="1965325"/>
            <a:chExt cx="269876" cy="293688"/>
          </a:xfrm>
          <a:solidFill>
            <a:schemeClr val="accent1"/>
          </a:solidFill>
        </p:grpSpPr>
        <p:sp>
          <p:nvSpPr>
            <p:cNvPr id="94"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8" name="椭圆 97"/>
          <p:cNvSpPr/>
          <p:nvPr/>
        </p:nvSpPr>
        <p:spPr>
          <a:xfrm>
            <a:off x="6785512" y="2859080"/>
            <a:ext cx="821862" cy="822053"/>
          </a:xfrm>
          <a:prstGeom prst="ellipse">
            <a:avLst/>
          </a:prstGeom>
          <a:gradFill flip="none" rotWithShape="1">
            <a:gsLst>
              <a:gs pos="0">
                <a:schemeClr val="bg1">
                  <a:lumMod val="85000"/>
                </a:schemeClr>
              </a:gs>
              <a:gs pos="100000">
                <a:schemeClr val="bg1">
                  <a:lumMod val="99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b="1">
              <a:solidFill>
                <a:srgbClr val="009D85"/>
              </a:solidFill>
              <a:effectLst>
                <a:outerShdw blurRad="38100" dist="38100" dir="2700000" algn="tl">
                  <a:srgbClr val="000000">
                    <a:alpha val="43137"/>
                  </a:srgbClr>
                </a:outerShdw>
              </a:effectLst>
            </a:endParaRPr>
          </a:p>
        </p:txBody>
      </p:sp>
      <p:sp>
        <p:nvSpPr>
          <p:cNvPr id="99" name="Freeform 108"/>
          <p:cNvSpPr>
            <a:spLocks noEditPoints="1"/>
          </p:cNvSpPr>
          <p:nvPr/>
        </p:nvSpPr>
        <p:spPr bwMode="auto">
          <a:xfrm>
            <a:off x="6966280" y="3023764"/>
            <a:ext cx="460328" cy="462151"/>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accent1"/>
          </a:solidFill>
          <a:ln>
            <a:noFill/>
          </a:ln>
        </p:spPr>
        <p:txBody>
          <a:bodyPr vert="horz" wrap="square" lIns="91431" tIns="45715" rIns="91431" bIns="45715" numCol="1" anchor="t" anchorCtr="0" compatLnSpc="1"/>
          <a:lstStyle/>
          <a:p>
            <a:endParaRPr lang="zh-CN" altLang="en-US"/>
          </a:p>
        </p:txBody>
      </p:sp>
      <p:sp>
        <p:nvSpPr>
          <p:cNvPr id="100" name="任意多边形 99"/>
          <p:cNvSpPr/>
          <p:nvPr/>
        </p:nvSpPr>
        <p:spPr>
          <a:xfrm rot="5400000">
            <a:off x="-69715" y="3314346"/>
            <a:ext cx="3616872" cy="3528392"/>
          </a:xfrm>
          <a:custGeom>
            <a:avLst/>
            <a:gdLst>
              <a:gd name="connsiteX0" fmla="*/ 1385454 w 1385454"/>
              <a:gd name="connsiteY0" fmla="*/ 226928 h 1737073"/>
              <a:gd name="connsiteX1" fmla="*/ 1385454 w 1385454"/>
              <a:gd name="connsiteY1" fmla="*/ 1737073 h 1737073"/>
              <a:gd name="connsiteX2" fmla="*/ 0 w 1385454"/>
              <a:gd name="connsiteY2" fmla="*/ 1737073 h 1737073"/>
              <a:gd name="connsiteX3" fmla="*/ 0 w 1385454"/>
              <a:gd name="connsiteY3" fmla="*/ 226928 h 1737073"/>
              <a:gd name="connsiteX4" fmla="*/ 561109 w 1385454"/>
              <a:gd name="connsiteY4" fmla="*/ 226928 h 1737073"/>
              <a:gd name="connsiteX5" fmla="*/ 692727 w 1385454"/>
              <a:gd name="connsiteY5" fmla="*/ 0 h 1737073"/>
              <a:gd name="connsiteX6" fmla="*/ 824345 w 1385454"/>
              <a:gd name="connsiteY6" fmla="*/ 226928 h 173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5454" h="1737073">
                <a:moveTo>
                  <a:pt x="1385454" y="226928"/>
                </a:moveTo>
                <a:lnTo>
                  <a:pt x="1385454" y="1737073"/>
                </a:lnTo>
                <a:lnTo>
                  <a:pt x="0" y="1737073"/>
                </a:lnTo>
                <a:lnTo>
                  <a:pt x="0" y="226928"/>
                </a:lnTo>
                <a:lnTo>
                  <a:pt x="561109" y="226928"/>
                </a:lnTo>
                <a:lnTo>
                  <a:pt x="692727" y="0"/>
                </a:lnTo>
                <a:lnTo>
                  <a:pt x="824345" y="226928"/>
                </a:lnTo>
                <a:close/>
              </a:path>
            </a:pathLst>
          </a:custGeom>
          <a:solidFill>
            <a:srgbClr val="23B9D6"/>
          </a:solidFill>
          <a:ln w="12700" cap="flat" cmpd="sng" algn="ctr">
            <a:noFill/>
            <a:prstDash val="solid"/>
            <a:miter lim="800000"/>
          </a:ln>
          <a:effectLst>
            <a:outerShdw blurRad="50800" dist="38100" dir="16200000" rotWithShape="0">
              <a:prstClr val="black">
                <a:alpha val="40000"/>
              </a:prstClr>
            </a:outerShdw>
          </a:effectLst>
        </p:spPr>
        <p:txBody>
          <a:bodyPr lIns="91431" tIns="45715" rIns="91431" bIns="45715" rtlCol="0" anchor="ctr"/>
          <a:lstStyle/>
          <a:p>
            <a:pPr algn="ctr">
              <a:defRPr/>
            </a:pPr>
            <a:endParaRPr lang="zh-CN" altLang="en-US" sz="2800" kern="0">
              <a:solidFill>
                <a:sysClr val="window" lastClr="FFFFFF"/>
              </a:solidFill>
              <a:latin typeface="微软雅黑" panose="020B0503020204020204" pitchFamily="34" charset="-122"/>
              <a:ea typeface="微软雅黑" panose="020B0503020204020204" pitchFamily="34" charset="-122"/>
            </a:endParaRPr>
          </a:p>
        </p:txBody>
      </p:sp>
      <p:sp>
        <p:nvSpPr>
          <p:cNvPr id="101" name="矩形 100"/>
          <p:cNvSpPr/>
          <p:nvPr/>
        </p:nvSpPr>
        <p:spPr>
          <a:xfrm>
            <a:off x="143510" y="3681095"/>
            <a:ext cx="2895600" cy="2545080"/>
          </a:xfrm>
          <a:prstGeom prst="rect">
            <a:avLst/>
          </a:prstGeom>
        </p:spPr>
        <p:txBody>
          <a:bodyPr wrap="square" lIns="91431" tIns="45715" rIns="91431" bIns="45715">
            <a:spAutoFit/>
          </a:bodyPr>
          <a:lstStyle/>
          <a:p>
            <a:pPr algn="just">
              <a:lnSpc>
                <a:spcPct val="120000"/>
              </a:lnSpc>
            </a:pPr>
            <a:r>
              <a:rPr lang="en-US" altLang="zh-CN" dirty="0">
                <a:solidFill>
                  <a:schemeClr val="bg1"/>
                </a:solidFill>
                <a:ea typeface="微软雅黑" panose="020B0503020204020204" pitchFamily="34" charset="-122"/>
              </a:rPr>
              <a:t>         </a:t>
            </a:r>
            <a:r>
              <a:rPr lang="zh-CN" altLang="en-US" dirty="0">
                <a:solidFill>
                  <a:schemeClr val="bg1"/>
                </a:solidFill>
                <a:ea typeface="微软雅黑" panose="020B0503020204020204" pitchFamily="34" charset="-122"/>
              </a:rPr>
              <a:t>在治疗期间，团体成员就大家所共同关心的问题进行讨论，观察和分析有关自己和他人的心理与行为反应、情感体验和人际关系，从而使自己的行为得以改善。</a:t>
            </a:r>
          </a:p>
        </p:txBody>
      </p:sp>
    </p:spTree>
  </p:cSld>
  <p:clrMapOvr>
    <a:masterClrMapping/>
  </p:clrMapOvr>
  <mc:AlternateContent xmlns:mc="http://schemas.openxmlformats.org/markup-compatibility/2006">
    <mc:Choice xmlns:p14="http://schemas.microsoft.com/office/powerpoint/2010/main" xmlns="" Requires="p14">
      <p:transition spd="slow" p14:dur="2000" advTm="6009"/>
    </mc:Choice>
    <mc:Fallback>
      <p:transition spd="slow" advTm="6009"/>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1019"/>
                                </p:stCondLst>
                                <p:childTnLst>
                                  <p:par>
                                    <p:cTn id="19" presetID="16" presetClass="entr" presetSubtype="21"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barn(inVertical)">
                                          <p:cBhvr>
                                            <p:cTn id="21" dur="500"/>
                                            <p:tgtEl>
                                              <p:spTgt spid="87"/>
                                            </p:tgtEl>
                                          </p:cBhvr>
                                        </p:animEffect>
                                      </p:childTnLst>
                                    </p:cTn>
                                  </p:par>
                                </p:childTnLst>
                              </p:cTn>
                            </p:par>
                            <p:par>
                              <p:cTn id="22" fill="hold">
                                <p:stCondLst>
                                  <p:cond delay="1519"/>
                                </p:stCondLst>
                                <p:childTnLst>
                                  <p:par>
                                    <p:cTn id="23" presetID="2" presetClass="entr" presetSubtype="4" fill="hold" nodeType="afterEffect" p14:presetBounceEnd="60000">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14:bounceEnd="60000">
                                          <p:cBhvr additive="base">
                                            <p:cTn id="25" dur="500" fill="hold"/>
                                            <p:tgtEl>
                                              <p:spTgt spid="83"/>
                                            </p:tgtEl>
                                            <p:attrNameLst>
                                              <p:attrName>ppt_x</p:attrName>
                                            </p:attrNameLst>
                                          </p:cBhvr>
                                          <p:tavLst>
                                            <p:tav tm="0">
                                              <p:val>
                                                <p:strVal val="#ppt_x"/>
                                              </p:val>
                                            </p:tav>
                                            <p:tav tm="100000">
                                              <p:val>
                                                <p:strVal val="#ppt_x"/>
                                              </p:val>
                                            </p:tav>
                                          </p:tavLst>
                                        </p:anim>
                                        <p:anim calcmode="lin" valueType="num" p14:bounceEnd="60000">
                                          <p:cBhvr additive="base">
                                            <p:cTn id="26" dur="500" fill="hold"/>
                                            <p:tgtEl>
                                              <p:spTgt spid="83"/>
                                            </p:tgtEl>
                                            <p:attrNameLst>
                                              <p:attrName>ppt_y</p:attrName>
                                            </p:attrNameLst>
                                          </p:cBhvr>
                                          <p:tavLst>
                                            <p:tav tm="0">
                                              <p:val>
                                                <p:strVal val="1+#ppt_h/2"/>
                                              </p:val>
                                            </p:tav>
                                            <p:tav tm="100000">
                                              <p:val>
                                                <p:strVal val="#ppt_y"/>
                                              </p:val>
                                            </p:tav>
                                          </p:tavLst>
                                        </p:anim>
                                      </p:childTnLst>
                                    </p:cTn>
                                  </p:par>
                                </p:childTnLst>
                              </p:cTn>
                            </p:par>
                            <p:par>
                              <p:cTn id="27" fill="hold">
                                <p:stCondLst>
                                  <p:cond delay="2019"/>
                                </p:stCondLst>
                                <p:childTnLst>
                                  <p:par>
                                    <p:cTn id="28" presetID="2" presetClass="entr" presetSubtype="2" fill="hold" grpId="0" nodeType="afterEffect" p14:presetBounceEnd="60000">
                                      <p:stCondLst>
                                        <p:cond delay="0"/>
                                      </p:stCondLst>
                                      <p:childTnLst>
                                        <p:set>
                                          <p:cBhvr>
                                            <p:cTn id="29" dur="1" fill="hold">
                                              <p:stCondLst>
                                                <p:cond delay="0"/>
                                              </p:stCondLst>
                                            </p:cTn>
                                            <p:tgtEl>
                                              <p:spTgt spid="84"/>
                                            </p:tgtEl>
                                            <p:attrNameLst>
                                              <p:attrName>style.visibility</p:attrName>
                                            </p:attrNameLst>
                                          </p:cBhvr>
                                          <p:to>
                                            <p:strVal val="visible"/>
                                          </p:to>
                                        </p:set>
                                        <p:anim calcmode="lin" valueType="num" p14:bounceEnd="60000">
                                          <p:cBhvr additive="base">
                                            <p:cTn id="30" dur="500" fill="hold"/>
                                            <p:tgtEl>
                                              <p:spTgt spid="84"/>
                                            </p:tgtEl>
                                            <p:attrNameLst>
                                              <p:attrName>ppt_x</p:attrName>
                                            </p:attrNameLst>
                                          </p:cBhvr>
                                          <p:tavLst>
                                            <p:tav tm="0">
                                              <p:val>
                                                <p:strVal val="1+#ppt_w/2"/>
                                              </p:val>
                                            </p:tav>
                                            <p:tav tm="100000">
                                              <p:val>
                                                <p:strVal val="#ppt_x"/>
                                              </p:val>
                                            </p:tav>
                                          </p:tavLst>
                                        </p:anim>
                                        <p:anim calcmode="lin" valueType="num" p14:bounceEnd="60000">
                                          <p:cBhvr additive="base">
                                            <p:cTn id="31" dur="500" fill="hold"/>
                                            <p:tgtEl>
                                              <p:spTgt spid="8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14:presetBounceEnd="60000">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14:bounceEnd="60000">
                                          <p:cBhvr additive="base">
                                            <p:cTn id="34" dur="500" fill="hold"/>
                                            <p:tgtEl>
                                              <p:spTgt spid="100"/>
                                            </p:tgtEl>
                                            <p:attrNameLst>
                                              <p:attrName>ppt_x</p:attrName>
                                            </p:attrNameLst>
                                          </p:cBhvr>
                                          <p:tavLst>
                                            <p:tav tm="0">
                                              <p:val>
                                                <p:strVal val="0-#ppt_w/2"/>
                                              </p:val>
                                            </p:tav>
                                            <p:tav tm="100000">
                                              <p:val>
                                                <p:strVal val="#ppt_x"/>
                                              </p:val>
                                            </p:tav>
                                          </p:tavLst>
                                        </p:anim>
                                        <p:anim calcmode="lin" valueType="num" p14:bounceEnd="60000">
                                          <p:cBhvr additive="base">
                                            <p:cTn id="35" dur="5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2519"/>
                                </p:stCondLst>
                                <p:childTnLst>
                                  <p:par>
                                    <p:cTn id="37" presetID="22" presetClass="entr" presetSubtype="4"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down)">
                                          <p:cBhvr>
                                            <p:cTn id="39" dur="500"/>
                                            <p:tgtEl>
                                              <p:spTgt spid="8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wipe(down)">
                                          <p:cBhvr>
                                            <p:cTn id="42" dur="500"/>
                                            <p:tgtEl>
                                              <p:spTgt spid="101"/>
                                            </p:tgtEl>
                                          </p:cBhvr>
                                        </p:animEffect>
                                      </p:childTnLst>
                                    </p:cTn>
                                  </p:par>
                                </p:childTnLst>
                              </p:cTn>
                            </p:par>
                            <p:par>
                              <p:cTn id="43" fill="hold">
                                <p:stCondLst>
                                  <p:cond delay="3019"/>
                                </p:stCondLst>
                                <p:childTnLst>
                                  <p:par>
                                    <p:cTn id="44" presetID="10" presetClass="entr" presetSubtype="0"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par>
                                    <p:cTn id="47" presetID="10"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fade">
                                          <p:cBhvr>
                                            <p:cTn id="49" dur="500"/>
                                            <p:tgtEl>
                                              <p:spTgt spid="89"/>
                                            </p:tgtEl>
                                          </p:cBhvr>
                                        </p:animEffect>
                                      </p:childTnLst>
                                    </p:cTn>
                                  </p:par>
                                </p:childTnLst>
                              </p:cTn>
                            </p:par>
                            <p:par>
                              <p:cTn id="50" fill="hold">
                                <p:stCondLst>
                                  <p:cond delay="3519"/>
                                </p:stCondLst>
                                <p:childTnLst>
                                  <p:par>
                                    <p:cTn id="51" presetID="10" presetClass="entr" presetSubtype="0" fill="hold" grpId="0" nodeType="after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fade">
                                          <p:cBhvr>
                                            <p:cTn id="53" dur="500"/>
                                            <p:tgtEl>
                                              <p:spTgt spid="92"/>
                                            </p:tgtEl>
                                          </p:cBhvr>
                                        </p:animEffect>
                                      </p:childTnLst>
                                    </p:cTn>
                                  </p:par>
                                  <p:par>
                                    <p:cTn id="54" presetID="10" presetClass="entr" presetSubtype="0" fill="hold" nodeType="with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fade">
                                          <p:cBhvr>
                                            <p:cTn id="56" dur="500"/>
                                            <p:tgtEl>
                                              <p:spTgt spid="93"/>
                                            </p:tgtEl>
                                          </p:cBhvr>
                                        </p:animEffect>
                                      </p:childTnLst>
                                    </p:cTn>
                                  </p:par>
                                </p:childTnLst>
                              </p:cTn>
                            </p:par>
                            <p:par>
                              <p:cTn id="57" fill="hold">
                                <p:stCondLst>
                                  <p:cond delay="4019"/>
                                </p:stCondLst>
                                <p:childTnLst>
                                  <p:par>
                                    <p:cTn id="58" presetID="10" presetClass="entr" presetSubtype="0" fill="hold" grpId="0"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500"/>
                                            <p:tgtEl>
                                              <p:spTgt spid="9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fade">
                                          <p:cBhvr>
                                            <p:cTn id="6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4" grpId="0" animBg="1"/>
          <p:bldP spid="86" grpId="0"/>
          <p:bldP spid="87" grpId="0"/>
          <p:bldP spid="88" grpId="0" animBg="1"/>
          <p:bldP spid="92" grpId="0" animBg="1"/>
          <p:bldP spid="98" grpId="0" animBg="1"/>
          <p:bldP spid="99" grpId="0" animBg="1"/>
          <p:bldP spid="100" grpId="0" animBg="1"/>
          <p:bldP spid="10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1019"/>
                                </p:stCondLst>
                                <p:childTnLst>
                                  <p:par>
                                    <p:cTn id="19" presetID="16" presetClass="entr" presetSubtype="21"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barn(inVertical)">
                                          <p:cBhvr>
                                            <p:cTn id="21" dur="500"/>
                                            <p:tgtEl>
                                              <p:spTgt spid="87"/>
                                            </p:tgtEl>
                                          </p:cBhvr>
                                        </p:animEffect>
                                      </p:childTnLst>
                                    </p:cTn>
                                  </p:par>
                                </p:childTnLst>
                              </p:cTn>
                            </p:par>
                            <p:par>
                              <p:cTn id="22" fill="hold">
                                <p:stCondLst>
                                  <p:cond delay="1519"/>
                                </p:stCondLst>
                                <p:childTnLst>
                                  <p:par>
                                    <p:cTn id="23" presetID="2" presetClass="entr" presetSubtype="4" fill="hold" nodeType="afterEffect">
                                      <p:stCondLst>
                                        <p:cond delay="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500" fill="hold"/>
                                            <p:tgtEl>
                                              <p:spTgt spid="83"/>
                                            </p:tgtEl>
                                            <p:attrNameLst>
                                              <p:attrName>ppt_x</p:attrName>
                                            </p:attrNameLst>
                                          </p:cBhvr>
                                          <p:tavLst>
                                            <p:tav tm="0">
                                              <p:val>
                                                <p:strVal val="#ppt_x"/>
                                              </p:val>
                                            </p:tav>
                                            <p:tav tm="100000">
                                              <p:val>
                                                <p:strVal val="#ppt_x"/>
                                              </p:val>
                                            </p:tav>
                                          </p:tavLst>
                                        </p:anim>
                                        <p:anim calcmode="lin" valueType="num">
                                          <p:cBhvr additive="base">
                                            <p:cTn id="26" dur="500" fill="hold"/>
                                            <p:tgtEl>
                                              <p:spTgt spid="83"/>
                                            </p:tgtEl>
                                            <p:attrNameLst>
                                              <p:attrName>ppt_y</p:attrName>
                                            </p:attrNameLst>
                                          </p:cBhvr>
                                          <p:tavLst>
                                            <p:tav tm="0">
                                              <p:val>
                                                <p:strVal val="1+#ppt_h/2"/>
                                              </p:val>
                                            </p:tav>
                                            <p:tav tm="100000">
                                              <p:val>
                                                <p:strVal val="#ppt_y"/>
                                              </p:val>
                                            </p:tav>
                                          </p:tavLst>
                                        </p:anim>
                                      </p:childTnLst>
                                    </p:cTn>
                                  </p:par>
                                </p:childTnLst>
                              </p:cTn>
                            </p:par>
                            <p:par>
                              <p:cTn id="27" fill="hold">
                                <p:stCondLst>
                                  <p:cond delay="2019"/>
                                </p:stCondLst>
                                <p:childTnLst>
                                  <p:par>
                                    <p:cTn id="28" presetID="2" presetClass="entr" presetSubtype="2" fill="hold" grpId="0" nodeType="afterEffect">
                                      <p:stCondLst>
                                        <p:cond delay="0"/>
                                      </p:stCondLst>
                                      <p:childTnLst>
                                        <p:set>
                                          <p:cBhvr>
                                            <p:cTn id="29" dur="1" fill="hold">
                                              <p:stCondLst>
                                                <p:cond delay="0"/>
                                              </p:stCondLst>
                                            </p:cTn>
                                            <p:tgtEl>
                                              <p:spTgt spid="84"/>
                                            </p:tgtEl>
                                            <p:attrNameLst>
                                              <p:attrName>style.visibility</p:attrName>
                                            </p:attrNameLst>
                                          </p:cBhvr>
                                          <p:to>
                                            <p:strVal val="visible"/>
                                          </p:to>
                                        </p:set>
                                        <p:anim calcmode="lin" valueType="num">
                                          <p:cBhvr additive="base">
                                            <p:cTn id="30" dur="500" fill="hold"/>
                                            <p:tgtEl>
                                              <p:spTgt spid="84"/>
                                            </p:tgtEl>
                                            <p:attrNameLst>
                                              <p:attrName>ppt_x</p:attrName>
                                            </p:attrNameLst>
                                          </p:cBhvr>
                                          <p:tavLst>
                                            <p:tav tm="0">
                                              <p:val>
                                                <p:strVal val="1+#ppt_w/2"/>
                                              </p:val>
                                            </p:tav>
                                            <p:tav tm="100000">
                                              <p:val>
                                                <p:strVal val="#ppt_x"/>
                                              </p:val>
                                            </p:tav>
                                          </p:tavLst>
                                        </p:anim>
                                        <p:anim calcmode="lin" valueType="num">
                                          <p:cBhvr additive="base">
                                            <p:cTn id="31" dur="500" fill="hold"/>
                                            <p:tgtEl>
                                              <p:spTgt spid="8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additive="base">
                                            <p:cTn id="34" dur="500" fill="hold"/>
                                            <p:tgtEl>
                                              <p:spTgt spid="100"/>
                                            </p:tgtEl>
                                            <p:attrNameLst>
                                              <p:attrName>ppt_x</p:attrName>
                                            </p:attrNameLst>
                                          </p:cBhvr>
                                          <p:tavLst>
                                            <p:tav tm="0">
                                              <p:val>
                                                <p:strVal val="0-#ppt_w/2"/>
                                              </p:val>
                                            </p:tav>
                                            <p:tav tm="100000">
                                              <p:val>
                                                <p:strVal val="#ppt_x"/>
                                              </p:val>
                                            </p:tav>
                                          </p:tavLst>
                                        </p:anim>
                                        <p:anim calcmode="lin" valueType="num">
                                          <p:cBhvr additive="base">
                                            <p:cTn id="35" dur="500" fill="hold"/>
                                            <p:tgtEl>
                                              <p:spTgt spid="100"/>
                                            </p:tgtEl>
                                            <p:attrNameLst>
                                              <p:attrName>ppt_y</p:attrName>
                                            </p:attrNameLst>
                                          </p:cBhvr>
                                          <p:tavLst>
                                            <p:tav tm="0">
                                              <p:val>
                                                <p:strVal val="#ppt_y"/>
                                              </p:val>
                                            </p:tav>
                                            <p:tav tm="100000">
                                              <p:val>
                                                <p:strVal val="#ppt_y"/>
                                              </p:val>
                                            </p:tav>
                                          </p:tavLst>
                                        </p:anim>
                                      </p:childTnLst>
                                    </p:cTn>
                                  </p:par>
                                </p:childTnLst>
                              </p:cTn>
                            </p:par>
                            <p:par>
                              <p:cTn id="36" fill="hold">
                                <p:stCondLst>
                                  <p:cond delay="2519"/>
                                </p:stCondLst>
                                <p:childTnLst>
                                  <p:par>
                                    <p:cTn id="37" presetID="22" presetClass="entr" presetSubtype="4"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down)">
                                          <p:cBhvr>
                                            <p:cTn id="39" dur="500"/>
                                            <p:tgtEl>
                                              <p:spTgt spid="8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wipe(down)">
                                          <p:cBhvr>
                                            <p:cTn id="42" dur="500"/>
                                            <p:tgtEl>
                                              <p:spTgt spid="101"/>
                                            </p:tgtEl>
                                          </p:cBhvr>
                                        </p:animEffect>
                                      </p:childTnLst>
                                    </p:cTn>
                                  </p:par>
                                </p:childTnLst>
                              </p:cTn>
                            </p:par>
                            <p:par>
                              <p:cTn id="43" fill="hold">
                                <p:stCondLst>
                                  <p:cond delay="3019"/>
                                </p:stCondLst>
                                <p:childTnLst>
                                  <p:par>
                                    <p:cTn id="44" presetID="10" presetClass="entr" presetSubtype="0"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par>
                                    <p:cTn id="47" presetID="10"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fade">
                                          <p:cBhvr>
                                            <p:cTn id="49" dur="500"/>
                                            <p:tgtEl>
                                              <p:spTgt spid="89"/>
                                            </p:tgtEl>
                                          </p:cBhvr>
                                        </p:animEffect>
                                      </p:childTnLst>
                                    </p:cTn>
                                  </p:par>
                                </p:childTnLst>
                              </p:cTn>
                            </p:par>
                            <p:par>
                              <p:cTn id="50" fill="hold">
                                <p:stCondLst>
                                  <p:cond delay="3519"/>
                                </p:stCondLst>
                                <p:childTnLst>
                                  <p:par>
                                    <p:cTn id="51" presetID="10" presetClass="entr" presetSubtype="0" fill="hold" grpId="0" nodeType="after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fade">
                                          <p:cBhvr>
                                            <p:cTn id="53" dur="500"/>
                                            <p:tgtEl>
                                              <p:spTgt spid="92"/>
                                            </p:tgtEl>
                                          </p:cBhvr>
                                        </p:animEffect>
                                      </p:childTnLst>
                                    </p:cTn>
                                  </p:par>
                                  <p:par>
                                    <p:cTn id="54" presetID="10" presetClass="entr" presetSubtype="0" fill="hold" nodeType="with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fade">
                                          <p:cBhvr>
                                            <p:cTn id="56" dur="500"/>
                                            <p:tgtEl>
                                              <p:spTgt spid="93"/>
                                            </p:tgtEl>
                                          </p:cBhvr>
                                        </p:animEffect>
                                      </p:childTnLst>
                                    </p:cTn>
                                  </p:par>
                                </p:childTnLst>
                              </p:cTn>
                            </p:par>
                            <p:par>
                              <p:cTn id="57" fill="hold">
                                <p:stCondLst>
                                  <p:cond delay="4019"/>
                                </p:stCondLst>
                                <p:childTnLst>
                                  <p:par>
                                    <p:cTn id="58" presetID="10" presetClass="entr" presetSubtype="0" fill="hold" grpId="0"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500"/>
                                            <p:tgtEl>
                                              <p:spTgt spid="9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fade">
                                          <p:cBhvr>
                                            <p:cTn id="6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4" grpId="0" animBg="1"/>
          <p:bldP spid="86" grpId="0"/>
          <p:bldP spid="87" grpId="0"/>
          <p:bldP spid="88" grpId="0" animBg="1"/>
          <p:bldP spid="92" grpId="0" animBg="1"/>
          <p:bldP spid="98" grpId="0" animBg="1"/>
          <p:bldP spid="99" grpId="0" animBg="1"/>
          <p:bldP spid="100" grpId="0" animBg="1"/>
          <p:bldP spid="10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268" y="283668"/>
            <a:ext cx="5271770" cy="674370"/>
          </a:xfrm>
          <a:prstGeom prst="rect">
            <a:avLst/>
          </a:prstGeom>
          <a:noFill/>
        </p:spPr>
        <p:txBody>
          <a:bodyPr wrap="none" lIns="121615" tIns="60808" rIns="121615" bIns="60808" rtlCol="0">
            <a:spAutoFit/>
          </a:bodyPr>
          <a:lstStyle/>
          <a:p>
            <a:pPr algn="l" fontAlgn="base">
              <a:spcBef>
                <a:spcPct val="0"/>
              </a:spcBef>
              <a:spcAft>
                <a:spcPct val="0"/>
              </a:spcAft>
              <a:buFont typeface="Arial" panose="020B0604020202020204" pitchFamily="34" charset="0"/>
              <a:buNone/>
            </a:pPr>
            <a:r>
              <a:rPr lang="zh-CN" altLang="en-US" sz="3600" dirty="0">
                <a:solidFill>
                  <a:srgbClr val="333333"/>
                </a:solidFill>
                <a:latin typeface="微软雅黑" panose="020B0503020204020204" pitchFamily="34" charset="-122"/>
                <a:ea typeface="微软雅黑" panose="020B0503020204020204" pitchFamily="34" charset="-122"/>
              </a:rPr>
              <a:t>团体心理治疗的基本原则</a:t>
            </a:r>
          </a:p>
        </p:txBody>
      </p:sp>
      <p:sp>
        <p:nvSpPr>
          <p:cNvPr id="6" name="Freeform 5"/>
          <p:cNvSpPr>
            <a:spLocks noEditPoints="1"/>
          </p:cNvSpPr>
          <p:nvPr/>
        </p:nvSpPr>
        <p:spPr bwMode="auto">
          <a:xfrm>
            <a:off x="336449" y="267685"/>
            <a:ext cx="572961" cy="571357"/>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sp>
        <p:nvSpPr>
          <p:cNvPr id="4" name="矩形 3"/>
          <p:cNvSpPr/>
          <p:nvPr/>
        </p:nvSpPr>
        <p:spPr>
          <a:xfrm>
            <a:off x="6585065" y="1183204"/>
            <a:ext cx="5603232" cy="369197"/>
          </a:xfrm>
          <a:prstGeom prst="rect">
            <a:avLst/>
          </a:prstGeom>
          <a:solidFill>
            <a:srgbClr val="23B9D6"/>
          </a:solidFill>
          <a:ln>
            <a:noFill/>
          </a:ln>
        </p:spPr>
        <p:txBody>
          <a:bodyPr vert="horz" wrap="square" lIns="121615" tIns="60808" rIns="121615" bIns="60808" numCol="1" anchor="t" anchorCtr="0" compatLnSpc="1"/>
          <a:lstStyle/>
          <a:p>
            <a:endParaRPr lang="zh-CN" altLang="en-US" b="0">
              <a:solidFill>
                <a:prstClr val="black"/>
              </a:solidFill>
              <a:latin typeface="Calibri" panose="020F0502020204030204"/>
              <a:ea typeface="宋体" panose="02010600030101010101" pitchFamily="2" charset="-122"/>
            </a:endParaRPr>
          </a:p>
        </p:txBody>
      </p:sp>
      <p:sp>
        <p:nvSpPr>
          <p:cNvPr id="7" name="矩形 6"/>
          <p:cNvSpPr/>
          <p:nvPr/>
        </p:nvSpPr>
        <p:spPr>
          <a:xfrm>
            <a:off x="6585065" y="1665991"/>
            <a:ext cx="5603232" cy="4114489"/>
          </a:xfrm>
          <a:prstGeom prst="rect">
            <a:avLst/>
          </a:prstGeom>
          <a:blipFill dpi="0" rotWithShape="1">
            <a:blip r:embed="rId3" cstate="print"/>
            <a:srcRect/>
            <a:stretch>
              <a:fillRect/>
            </a:stretch>
          </a:blipFill>
          <a:ln w="25400" cap="flat" cmpd="sng" algn="ctr">
            <a:noFill/>
            <a:prstDash val="solid"/>
          </a:ln>
          <a:effectLst/>
        </p:spPr>
        <p:txBody>
          <a:bodyPr lIns="121615" tIns="60808" rIns="121615" bIns="60808" rtlCol="0" anchor="ctr"/>
          <a:lstStyle/>
          <a:p>
            <a:pPr defTabSz="1216025">
              <a:defRPr/>
            </a:pPr>
            <a:endParaRPr lang="zh-CN" altLang="en-US" sz="2400" kern="0">
              <a:solidFill>
                <a:prstClr val="white"/>
              </a:solidFill>
              <a:latin typeface="Calibri" panose="020F0502020204030204"/>
              <a:ea typeface="宋体" panose="02010600030101010101" pitchFamily="2" charset="-122"/>
            </a:endParaRPr>
          </a:p>
        </p:txBody>
      </p:sp>
      <p:sp>
        <p:nvSpPr>
          <p:cNvPr id="8" name="矩形 7"/>
          <p:cNvSpPr/>
          <p:nvPr/>
        </p:nvSpPr>
        <p:spPr>
          <a:xfrm>
            <a:off x="6585065" y="5868829"/>
            <a:ext cx="5603232" cy="530150"/>
          </a:xfrm>
          <a:prstGeom prst="rect">
            <a:avLst/>
          </a:prstGeom>
          <a:solidFill>
            <a:srgbClr val="23B9D6"/>
          </a:solidFill>
          <a:ln>
            <a:noFill/>
          </a:ln>
        </p:spPr>
        <p:txBody>
          <a:bodyPr vert="horz" wrap="square" lIns="91211" tIns="45606" rIns="91211" bIns="45606" numCol="1" anchor="t" anchorCtr="0" compatLnSpc="1"/>
          <a:lstStyle/>
          <a:p>
            <a:endParaRPr lang="zh-CN" altLang="en-US" b="0">
              <a:solidFill>
                <a:prstClr val="black"/>
              </a:solidFill>
              <a:latin typeface="Calibri" panose="020F0502020204030204"/>
              <a:ea typeface="宋体" panose="02010600030101010101" pitchFamily="2" charset="-122"/>
            </a:endParaRPr>
          </a:p>
        </p:txBody>
      </p:sp>
      <p:sp>
        <p:nvSpPr>
          <p:cNvPr id="9" name="矩形 8"/>
          <p:cNvSpPr/>
          <p:nvPr/>
        </p:nvSpPr>
        <p:spPr>
          <a:xfrm>
            <a:off x="605183" y="1654300"/>
            <a:ext cx="507843" cy="504843"/>
          </a:xfrm>
          <a:prstGeom prst="rect">
            <a:avLst/>
          </a:prstGeom>
          <a:solidFill>
            <a:srgbClr val="23B9D6"/>
          </a:solidFill>
          <a:ln>
            <a:noFill/>
          </a:ln>
        </p:spPr>
        <p:txBody>
          <a:bodyPr vert="horz" wrap="square" lIns="121615" tIns="60808" rIns="121615" bIns="60808" numCol="1" anchor="t" anchorCtr="0" compatLnSpc="1"/>
          <a:lstStyle/>
          <a:p>
            <a:endParaRPr lang="zh-CN" altLang="en-US" b="0">
              <a:solidFill>
                <a:prstClr val="black"/>
              </a:solidFill>
              <a:latin typeface="Calibri" panose="020F0502020204030204"/>
              <a:ea typeface="宋体" panose="02010600030101010101" pitchFamily="2" charset="-122"/>
            </a:endParaRPr>
          </a:p>
        </p:txBody>
      </p:sp>
      <p:grpSp>
        <p:nvGrpSpPr>
          <p:cNvPr id="11" name="组合 10"/>
          <p:cNvGrpSpPr/>
          <p:nvPr/>
        </p:nvGrpSpPr>
        <p:grpSpPr>
          <a:xfrm>
            <a:off x="859104" y="1906722"/>
            <a:ext cx="5336613" cy="1677681"/>
            <a:chOff x="644524" y="1501774"/>
            <a:chExt cx="4098926" cy="1333499"/>
          </a:xfrm>
        </p:grpSpPr>
        <p:sp>
          <p:nvSpPr>
            <p:cNvPr id="12" name="矩形 11"/>
            <p:cNvSpPr/>
            <p:nvPr/>
          </p:nvSpPr>
          <p:spPr>
            <a:xfrm>
              <a:off x="644524" y="1501774"/>
              <a:ext cx="4098926" cy="1333499"/>
            </a:xfrm>
            <a:prstGeom prst="rect">
              <a:avLst/>
            </a:prstGeom>
            <a:solidFill>
              <a:sysClr val="window" lastClr="FFFFFF"/>
            </a:solidFill>
            <a:ln w="19050" cap="flat" cmpd="sng" algn="ctr">
              <a:solidFill>
                <a:schemeClr val="accent1"/>
              </a:solidFill>
              <a:prstDash val="solid"/>
            </a:ln>
            <a:effectLst/>
          </p:spPr>
          <p:txBody>
            <a:bodyPr rtlCol="0" anchor="ctr"/>
            <a:lstStyle/>
            <a:p>
              <a:pPr defTabSz="1216025">
                <a:defRPr/>
              </a:pPr>
              <a:endParaRPr lang="zh-CN" altLang="en-US" sz="2400" kern="0">
                <a:solidFill>
                  <a:prstClr val="white"/>
                </a:solidFill>
                <a:latin typeface="Calibri" panose="020F0502020204030204"/>
                <a:ea typeface="宋体" panose="02010600030101010101" pitchFamily="2" charset="-122"/>
              </a:endParaRPr>
            </a:p>
          </p:txBody>
        </p:sp>
        <p:sp>
          <p:nvSpPr>
            <p:cNvPr id="13" name="TextBox 12"/>
            <p:cNvSpPr txBox="1"/>
            <p:nvPr/>
          </p:nvSpPr>
          <p:spPr>
            <a:xfrm>
              <a:off x="709651" y="1573187"/>
              <a:ext cx="3947016" cy="1215889"/>
            </a:xfrm>
            <a:prstGeom prst="rect">
              <a:avLst/>
            </a:prstGeom>
            <a:noFill/>
          </p:spPr>
          <p:txBody>
            <a:bodyPr wrap="square" rtlCol="0">
              <a:spAutoFit/>
            </a:bodyPr>
            <a:lstStyle/>
            <a:p>
              <a:pPr algn="just" defTabSz="1216025">
                <a:lnSpc>
                  <a:spcPct val="130000"/>
                </a:lnSpc>
                <a:defRPr/>
              </a:pPr>
              <a:r>
                <a:rPr lang="zh-CN" altLang="en-US" sz="1800" kern="0" dirty="0">
                  <a:solidFill>
                    <a:prstClr val="black">
                      <a:lumMod val="75000"/>
                    </a:prstClr>
                  </a:solidFill>
                  <a:latin typeface="微软雅黑" panose="020B0503020204020204" pitchFamily="34" charset="-122"/>
                  <a:ea typeface="微软雅黑" panose="020B0503020204020204" pitchFamily="34" charset="-122"/>
                </a:rPr>
                <a:t>心理问题、行为问题、行为障碍及各种适应问题是在人际交往中，或特定的社会环境下产生、发展和维持的，那么解决这些问题就必须通过集体关系的功能来实现。（最重要的理论思想）</a:t>
              </a:r>
            </a:p>
          </p:txBody>
        </p:sp>
      </p:grpSp>
      <p:sp>
        <p:nvSpPr>
          <p:cNvPr id="14" name="矩形 13"/>
          <p:cNvSpPr/>
          <p:nvPr/>
        </p:nvSpPr>
        <p:spPr>
          <a:xfrm>
            <a:off x="605183" y="4059932"/>
            <a:ext cx="507843" cy="504843"/>
          </a:xfrm>
          <a:prstGeom prst="rect">
            <a:avLst/>
          </a:prstGeom>
          <a:solidFill>
            <a:srgbClr val="23B9D6"/>
          </a:solidFill>
          <a:ln>
            <a:noFill/>
          </a:ln>
        </p:spPr>
        <p:txBody>
          <a:bodyPr vert="horz" wrap="square" lIns="91211" tIns="45606" rIns="91211" bIns="45606" numCol="1" anchor="t" anchorCtr="0" compatLnSpc="1"/>
          <a:lstStyle/>
          <a:p>
            <a:endParaRPr lang="zh-CN" altLang="en-US" b="0">
              <a:solidFill>
                <a:prstClr val="black"/>
              </a:solidFill>
              <a:latin typeface="Calibri" panose="020F0502020204030204"/>
              <a:ea typeface="宋体" panose="02010600030101010101" pitchFamily="2" charset="-122"/>
            </a:endParaRPr>
          </a:p>
        </p:txBody>
      </p:sp>
      <p:grpSp>
        <p:nvGrpSpPr>
          <p:cNvPr id="15" name="组合 14"/>
          <p:cNvGrpSpPr/>
          <p:nvPr/>
        </p:nvGrpSpPr>
        <p:grpSpPr>
          <a:xfrm>
            <a:off x="859104" y="4312355"/>
            <a:ext cx="5336613" cy="1613069"/>
            <a:chOff x="644524" y="3327397"/>
            <a:chExt cx="4098926" cy="1381986"/>
          </a:xfrm>
        </p:grpSpPr>
        <p:sp>
          <p:nvSpPr>
            <p:cNvPr id="16" name="矩形 15"/>
            <p:cNvSpPr/>
            <p:nvPr/>
          </p:nvSpPr>
          <p:spPr>
            <a:xfrm>
              <a:off x="644524" y="3327397"/>
              <a:ext cx="4098926" cy="1333499"/>
            </a:xfrm>
            <a:prstGeom prst="rect">
              <a:avLst/>
            </a:prstGeom>
            <a:solidFill>
              <a:sysClr val="window" lastClr="FFFFFF"/>
            </a:solidFill>
            <a:ln w="19050" cap="flat" cmpd="sng" algn="ctr">
              <a:solidFill>
                <a:srgbClr val="353336"/>
              </a:solidFill>
              <a:prstDash val="solid"/>
            </a:ln>
            <a:effectLst/>
          </p:spPr>
          <p:txBody>
            <a:bodyPr rtlCol="0" anchor="ctr"/>
            <a:lstStyle/>
            <a:p>
              <a:pPr defTabSz="1216025">
                <a:defRPr/>
              </a:pPr>
              <a:endParaRPr lang="zh-CN" altLang="en-US" sz="2400" kern="0">
                <a:solidFill>
                  <a:prstClr val="white"/>
                </a:solidFill>
                <a:latin typeface="Calibri" panose="020F0502020204030204"/>
                <a:ea typeface="宋体" panose="02010600030101010101" pitchFamily="2" charset="-122"/>
              </a:endParaRPr>
            </a:p>
          </p:txBody>
        </p:sp>
        <p:sp>
          <p:nvSpPr>
            <p:cNvPr id="17" name="TextBox 16"/>
            <p:cNvSpPr txBox="1"/>
            <p:nvPr/>
          </p:nvSpPr>
          <p:spPr>
            <a:xfrm>
              <a:off x="709651" y="3398810"/>
              <a:ext cx="3947016" cy="1310573"/>
            </a:xfrm>
            <a:prstGeom prst="rect">
              <a:avLst/>
            </a:prstGeom>
            <a:noFill/>
          </p:spPr>
          <p:txBody>
            <a:bodyPr wrap="square" rtlCol="0">
              <a:spAutoFit/>
            </a:bodyPr>
            <a:lstStyle/>
            <a:p>
              <a:pPr algn="just" defTabSz="1216025">
                <a:lnSpc>
                  <a:spcPct val="130000"/>
                </a:lnSpc>
                <a:defRPr/>
              </a:pPr>
              <a:r>
                <a:rPr lang="zh-CN" altLang="en-US" sz="1800" kern="0" dirty="0">
                  <a:solidFill>
                    <a:prstClr val="black">
                      <a:lumMod val="75000"/>
                    </a:prstClr>
                  </a:solidFill>
                  <a:latin typeface="微软雅黑" panose="020B0503020204020204" pitchFamily="34" charset="-122"/>
                  <a:ea typeface="微软雅黑" panose="020B0503020204020204" pitchFamily="34" charset="-122"/>
                </a:rPr>
                <a:t>与</a:t>
              </a:r>
              <a:r>
                <a:rPr lang="en-US" altLang="zh-CN" sz="1800" kern="0" dirty="0">
                  <a:solidFill>
                    <a:prstClr val="black">
                      <a:lumMod val="75000"/>
                    </a:prstClr>
                  </a:solidFill>
                  <a:latin typeface="微软雅黑" panose="020B0503020204020204" pitchFamily="34" charset="-122"/>
                  <a:ea typeface="微软雅黑" panose="020B0503020204020204" pitchFamily="34" charset="-122"/>
                </a:rPr>
                <a:t>传统的个别心理治疗</a:t>
              </a:r>
              <a:r>
                <a:rPr lang="zh-CN" altLang="en-US" sz="1800" kern="0" dirty="0">
                  <a:solidFill>
                    <a:prstClr val="black">
                      <a:lumMod val="75000"/>
                    </a:prstClr>
                  </a:solidFill>
                  <a:latin typeface="微软雅黑" panose="020B0503020204020204" pitchFamily="34" charset="-122"/>
                  <a:ea typeface="微软雅黑" panose="020B0503020204020204" pitchFamily="34" charset="-122"/>
                </a:rPr>
                <a:t>相比，团体治疗过程中，患者能更为真实地观察、分析和描述自己的问题，通过与其他患者的相互作用，更有针对性地做出生活的适应和改进。</a:t>
              </a:r>
            </a:p>
          </p:txBody>
        </p:sp>
      </p:grpSp>
    </p:spTree>
  </p:cSld>
  <p:clrMapOvr>
    <a:masterClrMapping/>
  </p:clrMapOvr>
  <mc:AlternateContent xmlns:mc="http://schemas.openxmlformats.org/markup-compatibility/2006">
    <mc:Choice xmlns:p14="http://schemas.microsoft.com/office/powerpoint/2010/main" xmlns="" Requires="p14">
      <p:transition spd="slow" p14:dur="2000" advTm="5344"/>
    </mc:Choice>
    <mc:Fallback>
      <p:transition spd="slow" advTm="53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11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16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2100"/>
                            </p:stCondLst>
                            <p:childTnLst>
                              <p:par>
                                <p:cTn id="33" presetID="16" presetClass="entr" presetSubtype="2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par>
                          <p:cTn id="36" fill="hold">
                            <p:stCondLst>
                              <p:cond delay="26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3100"/>
                            </p:stCondLst>
                            <p:childTnLst>
                              <p:par>
                                <p:cTn id="41" presetID="16" presetClass="entr" presetSubtype="2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animBg="1"/>
      <p:bldP spid="7" grpId="0" animBg="1"/>
      <p:bldP spid="8" grpId="0" animBg="1"/>
      <p:bldP spid="9"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268" y="283668"/>
            <a:ext cx="5271770" cy="674370"/>
          </a:xfrm>
          <a:prstGeom prst="rect">
            <a:avLst/>
          </a:prstGeom>
          <a:noFill/>
        </p:spPr>
        <p:txBody>
          <a:bodyPr wrap="none" lIns="121615" tIns="60808" rIns="121615" bIns="60808" rtlCol="0">
            <a:spAutoFit/>
          </a:bodyPr>
          <a:lstStyle/>
          <a:p>
            <a:pPr algn="l" fontAlgn="base">
              <a:spcBef>
                <a:spcPct val="0"/>
              </a:spcBef>
              <a:spcAft>
                <a:spcPct val="0"/>
              </a:spcAft>
              <a:buFont typeface="Arial" panose="020B0604020202020204" pitchFamily="34" charset="0"/>
              <a:buNone/>
            </a:pPr>
            <a:r>
              <a:rPr lang="zh-CN" altLang="en-US" sz="3600" dirty="0">
                <a:solidFill>
                  <a:srgbClr val="333333"/>
                </a:solidFill>
                <a:latin typeface="微软雅黑" panose="020B0503020204020204" pitchFamily="34" charset="-122"/>
                <a:ea typeface="微软雅黑" panose="020B0503020204020204" pitchFamily="34" charset="-122"/>
              </a:rPr>
              <a:t>团体心理治疗的有效原理</a:t>
            </a:r>
          </a:p>
        </p:txBody>
      </p:sp>
      <p:sp>
        <p:nvSpPr>
          <p:cNvPr id="6" name="Freeform 5"/>
          <p:cNvSpPr>
            <a:spLocks noEditPoints="1"/>
          </p:cNvSpPr>
          <p:nvPr/>
        </p:nvSpPr>
        <p:spPr bwMode="auto">
          <a:xfrm>
            <a:off x="336449" y="267685"/>
            <a:ext cx="572961" cy="571357"/>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sp>
        <p:nvSpPr>
          <p:cNvPr id="30" name="Oval 16"/>
          <p:cNvSpPr/>
          <p:nvPr/>
        </p:nvSpPr>
        <p:spPr>
          <a:xfrm rot="16200000">
            <a:off x="5119574" y="3724639"/>
            <a:ext cx="245164" cy="256491"/>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endParaRPr lang="id-ID" sz="1500">
              <a:latin typeface="微软雅黑" panose="020B0503020204020204" pitchFamily="34" charset="-122"/>
              <a:ea typeface="微软雅黑" panose="020B0503020204020204" pitchFamily="34" charset="-122"/>
            </a:endParaRPr>
          </a:p>
        </p:txBody>
      </p:sp>
      <p:grpSp>
        <p:nvGrpSpPr>
          <p:cNvPr id="31" name="Group 1"/>
          <p:cNvGrpSpPr/>
          <p:nvPr/>
        </p:nvGrpSpPr>
        <p:grpSpPr>
          <a:xfrm rot="16200000">
            <a:off x="4247725" y="3002498"/>
            <a:ext cx="53624" cy="1704325"/>
            <a:chOff x="6077893" y="2108487"/>
            <a:chExt cx="36214" cy="1552769"/>
          </a:xfrm>
          <a:solidFill>
            <a:schemeClr val="accent2">
              <a:lumMod val="75000"/>
            </a:schemeClr>
          </a:solidFill>
        </p:grpSpPr>
        <p:cxnSp>
          <p:nvCxnSpPr>
            <p:cNvPr id="32" name="Straight Connector 14"/>
            <p:cNvCxnSpPr/>
            <p:nvPr/>
          </p:nvCxnSpPr>
          <p:spPr>
            <a:xfrm>
              <a:off x="6114107"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24"/>
            <p:cNvCxnSpPr/>
            <p:nvPr/>
          </p:nvCxnSpPr>
          <p:spPr>
            <a:xfrm>
              <a:off x="6077893"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34" name="Group 2"/>
          <p:cNvGrpSpPr/>
          <p:nvPr/>
        </p:nvGrpSpPr>
        <p:grpSpPr>
          <a:xfrm rot="16200000">
            <a:off x="6096328" y="3109814"/>
            <a:ext cx="53629" cy="1505479"/>
            <a:chOff x="6077893" y="3797444"/>
            <a:chExt cx="36214" cy="1371599"/>
          </a:xfrm>
          <a:solidFill>
            <a:schemeClr val="accent2">
              <a:lumMod val="75000"/>
            </a:schemeClr>
          </a:solidFill>
        </p:grpSpPr>
        <p:cxnSp>
          <p:nvCxnSpPr>
            <p:cNvPr id="35" name="Straight Connector 19"/>
            <p:cNvCxnSpPr/>
            <p:nvPr/>
          </p:nvCxnSpPr>
          <p:spPr>
            <a:xfrm>
              <a:off x="6114107"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25"/>
            <p:cNvCxnSpPr/>
            <p:nvPr/>
          </p:nvCxnSpPr>
          <p:spPr>
            <a:xfrm>
              <a:off x="6077893"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37" name="Group 3"/>
          <p:cNvGrpSpPr/>
          <p:nvPr/>
        </p:nvGrpSpPr>
        <p:grpSpPr>
          <a:xfrm rot="16200000">
            <a:off x="7980672" y="3012289"/>
            <a:ext cx="53626" cy="1704327"/>
            <a:chOff x="6077893" y="5305231"/>
            <a:chExt cx="36214" cy="1552769"/>
          </a:xfrm>
          <a:solidFill>
            <a:schemeClr val="accent2">
              <a:lumMod val="75000"/>
            </a:schemeClr>
          </a:solidFill>
        </p:grpSpPr>
        <p:cxnSp>
          <p:nvCxnSpPr>
            <p:cNvPr id="38" name="Straight Connector 21"/>
            <p:cNvCxnSpPr/>
            <p:nvPr/>
          </p:nvCxnSpPr>
          <p:spPr>
            <a:xfrm>
              <a:off x="6114107"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26"/>
            <p:cNvCxnSpPr/>
            <p:nvPr/>
          </p:nvCxnSpPr>
          <p:spPr>
            <a:xfrm>
              <a:off x="6077893"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0" name="Oval 40"/>
          <p:cNvSpPr/>
          <p:nvPr/>
        </p:nvSpPr>
        <p:spPr>
          <a:xfrm rot="16200000">
            <a:off x="3159141" y="3707495"/>
            <a:ext cx="245164" cy="256491"/>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endParaRPr lang="id-ID" sz="1500">
              <a:latin typeface="微软雅黑" panose="020B0503020204020204" pitchFamily="34" charset="-122"/>
              <a:ea typeface="微软雅黑" panose="020B0503020204020204" pitchFamily="34" charset="-122"/>
            </a:endParaRPr>
          </a:p>
        </p:txBody>
      </p:sp>
      <p:sp>
        <p:nvSpPr>
          <p:cNvPr id="41" name="Oval 41"/>
          <p:cNvSpPr/>
          <p:nvPr/>
        </p:nvSpPr>
        <p:spPr>
          <a:xfrm rot="16200000">
            <a:off x="6881546" y="3727637"/>
            <a:ext cx="245164" cy="256491"/>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endParaRPr lang="id-ID" sz="1300"/>
          </a:p>
        </p:txBody>
      </p:sp>
      <p:sp>
        <p:nvSpPr>
          <p:cNvPr id="42" name="Isosceles Triangle 45"/>
          <p:cNvSpPr/>
          <p:nvPr/>
        </p:nvSpPr>
        <p:spPr>
          <a:xfrm>
            <a:off x="3227816" y="3449830"/>
            <a:ext cx="125421" cy="217574"/>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endParaRPr lang="id-ID" sz="1500">
              <a:latin typeface="微软雅黑" panose="020B0503020204020204" pitchFamily="34" charset="-122"/>
              <a:ea typeface="微软雅黑" panose="020B0503020204020204" pitchFamily="34" charset="-122"/>
            </a:endParaRPr>
          </a:p>
        </p:txBody>
      </p:sp>
      <p:sp>
        <p:nvSpPr>
          <p:cNvPr id="43" name="Isosceles Triangle 48"/>
          <p:cNvSpPr/>
          <p:nvPr/>
        </p:nvSpPr>
        <p:spPr>
          <a:xfrm rot="10800000" flipH="1">
            <a:off x="5188070" y="4029220"/>
            <a:ext cx="125421" cy="217574"/>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endParaRPr lang="id-ID" sz="1500">
              <a:latin typeface="微软雅黑" panose="020B0503020204020204" pitchFamily="34" charset="-122"/>
              <a:ea typeface="微软雅黑" panose="020B0503020204020204" pitchFamily="34" charset="-122"/>
            </a:endParaRPr>
          </a:p>
        </p:txBody>
      </p:sp>
      <p:sp>
        <p:nvSpPr>
          <p:cNvPr id="44" name="Isosceles Triangle 69"/>
          <p:cNvSpPr/>
          <p:nvPr/>
        </p:nvSpPr>
        <p:spPr>
          <a:xfrm>
            <a:off x="6937856" y="3474234"/>
            <a:ext cx="125421" cy="217574"/>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endParaRPr lang="id-ID" sz="1300"/>
          </a:p>
        </p:txBody>
      </p:sp>
      <p:sp>
        <p:nvSpPr>
          <p:cNvPr id="45" name="Rectangle 70"/>
          <p:cNvSpPr/>
          <p:nvPr/>
        </p:nvSpPr>
        <p:spPr>
          <a:xfrm>
            <a:off x="1774825" y="1838960"/>
            <a:ext cx="3266440" cy="1610995"/>
          </a:xfrm>
          <a:prstGeom prst="rect">
            <a:avLst/>
          </a:prstGeom>
          <a:noFill/>
          <a:ln w="38100">
            <a:solidFill>
              <a:srgbClr val="23B9D6"/>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endParaRPr lang="id-ID" sz="1500">
              <a:latin typeface="微软雅黑" panose="020B0503020204020204" pitchFamily="34" charset="-122"/>
              <a:ea typeface="微软雅黑" panose="020B0503020204020204" pitchFamily="34" charset="-122"/>
            </a:endParaRPr>
          </a:p>
        </p:txBody>
      </p:sp>
      <p:sp>
        <p:nvSpPr>
          <p:cNvPr id="46" name="TextBox 45"/>
          <p:cNvSpPr txBox="1"/>
          <p:nvPr/>
        </p:nvSpPr>
        <p:spPr>
          <a:xfrm>
            <a:off x="1774981" y="2331466"/>
            <a:ext cx="3060033" cy="1013460"/>
          </a:xfrm>
          <a:prstGeom prst="rect">
            <a:avLst/>
          </a:prstGeom>
          <a:noFill/>
        </p:spPr>
        <p:txBody>
          <a:bodyPr wrap="square" lIns="91211" tIns="45606" rIns="91211" bIns="45606"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被他人授受与容纳</a:t>
            </a:r>
          </a:p>
          <a:p>
            <a:pPr algn="l" fontAlgn="auto"/>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如“同病相怜”可获得同情与授受。</a:t>
            </a:r>
          </a:p>
        </p:txBody>
      </p:sp>
      <p:sp>
        <p:nvSpPr>
          <p:cNvPr id="47" name="TextBox 46"/>
          <p:cNvSpPr txBox="1"/>
          <p:nvPr/>
        </p:nvSpPr>
        <p:spPr>
          <a:xfrm>
            <a:off x="1774981" y="1856709"/>
            <a:ext cx="3060033" cy="397510"/>
          </a:xfrm>
          <a:prstGeom prst="rect">
            <a:avLst/>
          </a:prstGeom>
          <a:solidFill>
            <a:srgbClr val="23B9D6"/>
          </a:solidFill>
          <a:ln>
            <a:noFill/>
          </a:ln>
        </p:spPr>
        <p:txBody>
          <a:bodyPr wrap="square" lIns="91211" tIns="45606" rIns="91211" bIns="45606"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团体的情感支持</a:t>
            </a:r>
          </a:p>
        </p:txBody>
      </p:sp>
      <p:sp>
        <p:nvSpPr>
          <p:cNvPr id="48" name="Oval 40"/>
          <p:cNvSpPr/>
          <p:nvPr/>
        </p:nvSpPr>
        <p:spPr>
          <a:xfrm rot="16200000">
            <a:off x="8871717" y="3731943"/>
            <a:ext cx="245164" cy="256493"/>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endParaRPr lang="id-ID" sz="1300"/>
          </a:p>
        </p:txBody>
      </p:sp>
      <p:sp>
        <p:nvSpPr>
          <p:cNvPr id="49" name="Isosceles Triangle 45"/>
          <p:cNvSpPr/>
          <p:nvPr/>
        </p:nvSpPr>
        <p:spPr>
          <a:xfrm rot="10800000">
            <a:off x="8940212" y="4049573"/>
            <a:ext cx="125421" cy="217574"/>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endParaRPr lang="id-ID" sz="1300"/>
          </a:p>
        </p:txBody>
      </p:sp>
      <p:grpSp>
        <p:nvGrpSpPr>
          <p:cNvPr id="50" name="Group 1"/>
          <p:cNvGrpSpPr/>
          <p:nvPr/>
        </p:nvGrpSpPr>
        <p:grpSpPr>
          <a:xfrm rot="16200000">
            <a:off x="10268988" y="2689400"/>
            <a:ext cx="53685" cy="2346568"/>
            <a:chOff x="6077892" y="2108486"/>
            <a:chExt cx="36254" cy="2137898"/>
          </a:xfrm>
          <a:solidFill>
            <a:schemeClr val="accent2">
              <a:lumMod val="75000"/>
            </a:schemeClr>
          </a:solidFill>
        </p:grpSpPr>
        <p:cxnSp>
          <p:nvCxnSpPr>
            <p:cNvPr id="51" name="Straight Connector 14"/>
            <p:cNvCxnSpPr/>
            <p:nvPr/>
          </p:nvCxnSpPr>
          <p:spPr>
            <a:xfrm rot="5400000" flipV="1">
              <a:off x="5045170" y="3177408"/>
              <a:ext cx="2137897" cy="54"/>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24"/>
            <p:cNvCxnSpPr/>
            <p:nvPr/>
          </p:nvCxnSpPr>
          <p:spPr>
            <a:xfrm rot="5400000" flipV="1">
              <a:off x="5008945" y="3177435"/>
              <a:ext cx="2137896" cy="1"/>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3" name="Group 1"/>
          <p:cNvGrpSpPr/>
          <p:nvPr/>
        </p:nvGrpSpPr>
        <p:grpSpPr>
          <a:xfrm rot="16200000">
            <a:off x="1861045" y="2571012"/>
            <a:ext cx="54379" cy="2568154"/>
            <a:chOff x="6077893" y="1321466"/>
            <a:chExt cx="36727" cy="2339790"/>
          </a:xfrm>
          <a:solidFill>
            <a:schemeClr val="accent2">
              <a:lumMod val="75000"/>
            </a:schemeClr>
          </a:solidFill>
        </p:grpSpPr>
        <p:cxnSp>
          <p:nvCxnSpPr>
            <p:cNvPr id="54" name="Straight Connector 14"/>
            <p:cNvCxnSpPr/>
            <p:nvPr/>
          </p:nvCxnSpPr>
          <p:spPr>
            <a:xfrm rot="5400000">
              <a:off x="4944469" y="2491105"/>
              <a:ext cx="2339789" cy="513"/>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24"/>
            <p:cNvCxnSpPr/>
            <p:nvPr/>
          </p:nvCxnSpPr>
          <p:spPr>
            <a:xfrm rot="5400000">
              <a:off x="4908253" y="2491106"/>
              <a:ext cx="2339789" cy="510"/>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56" name="Oval 71"/>
          <p:cNvSpPr/>
          <p:nvPr/>
        </p:nvSpPr>
        <p:spPr>
          <a:xfrm>
            <a:off x="4460126" y="1499857"/>
            <a:ext cx="638543" cy="634771"/>
          </a:xfrm>
          <a:prstGeom prst="ellipse">
            <a:avLst/>
          </a:prstGeom>
          <a:solidFill>
            <a:schemeClr val="bg1">
              <a:lumMod val="95000"/>
            </a:schemeClr>
          </a:solidFill>
          <a:ln w="73025">
            <a:solidFill>
              <a:srgbClr val="23B9D6"/>
            </a:solidFill>
          </a:ln>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r>
              <a:rPr lang="en-US" sz="3100" b="1" dirty="0">
                <a:solidFill>
                  <a:schemeClr val="accent1"/>
                </a:solidFill>
                <a:latin typeface="微软雅黑" panose="020B0503020204020204" pitchFamily="34" charset="-122"/>
                <a:ea typeface="微软雅黑" panose="020B0503020204020204" pitchFamily="34" charset="-122"/>
              </a:rPr>
              <a:t>1</a:t>
            </a:r>
            <a:endParaRPr lang="id-ID" sz="3100" b="1" dirty="0">
              <a:solidFill>
                <a:schemeClr val="accent1"/>
              </a:solidFill>
              <a:latin typeface="微软雅黑" panose="020B0503020204020204" pitchFamily="34" charset="-122"/>
              <a:ea typeface="微软雅黑" panose="020B0503020204020204" pitchFamily="34" charset="-122"/>
            </a:endParaRPr>
          </a:p>
        </p:txBody>
      </p:sp>
      <p:sp>
        <p:nvSpPr>
          <p:cNvPr id="57" name="TextBox 56"/>
          <p:cNvSpPr txBox="1"/>
          <p:nvPr/>
        </p:nvSpPr>
        <p:spPr>
          <a:xfrm rot="16200000">
            <a:off x="6931753" y="2486599"/>
            <a:ext cx="633044" cy="322935"/>
          </a:xfrm>
          <a:prstGeom prst="rect">
            <a:avLst/>
          </a:prstGeom>
          <a:noFill/>
        </p:spPr>
        <p:txBody>
          <a:bodyPr wrap="none" lIns="91211" tIns="45606" rIns="91211" bIns="45606" rtlCol="0">
            <a:spAutoFit/>
          </a:bodyPr>
          <a:lstStyle/>
          <a:p>
            <a:r>
              <a:rPr lang="id-ID" sz="1500" dirty="0">
                <a:solidFill>
                  <a:schemeClr val="bg1"/>
                </a:solidFill>
                <a:latin typeface="微软雅黑" panose="020B0503020204020204" pitchFamily="34" charset="-122"/>
                <a:ea typeface="微软雅黑" panose="020B0503020204020204" pitchFamily="34" charset="-122"/>
              </a:rPr>
              <a:t>2014</a:t>
            </a:r>
          </a:p>
        </p:txBody>
      </p:sp>
      <p:sp>
        <p:nvSpPr>
          <p:cNvPr id="58" name="Rectangle 70"/>
          <p:cNvSpPr/>
          <p:nvPr/>
        </p:nvSpPr>
        <p:spPr>
          <a:xfrm>
            <a:off x="5474335" y="1838325"/>
            <a:ext cx="3323590" cy="1635760"/>
          </a:xfrm>
          <a:prstGeom prst="rect">
            <a:avLst/>
          </a:prstGeom>
          <a:noFill/>
          <a:ln w="38100">
            <a:solidFill>
              <a:srgbClr val="23B9D6"/>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endParaRPr lang="id-ID" sz="1500">
              <a:latin typeface="微软雅黑" panose="020B0503020204020204" pitchFamily="34" charset="-122"/>
              <a:ea typeface="微软雅黑" panose="020B0503020204020204" pitchFamily="34" charset="-122"/>
            </a:endParaRPr>
          </a:p>
        </p:txBody>
      </p:sp>
      <p:sp>
        <p:nvSpPr>
          <p:cNvPr id="59" name="TextBox 58"/>
          <p:cNvSpPr txBox="1"/>
          <p:nvPr/>
        </p:nvSpPr>
        <p:spPr>
          <a:xfrm>
            <a:off x="5545455" y="2252345"/>
            <a:ext cx="3394710" cy="1320800"/>
          </a:xfrm>
          <a:prstGeom prst="rect">
            <a:avLst/>
          </a:prstGeom>
          <a:noFill/>
        </p:spPr>
        <p:txBody>
          <a:bodyPr wrap="square" lIns="91211" tIns="45606" rIns="91211" bIns="45606"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交流信息与经验</a:t>
            </a:r>
          </a:p>
          <a:p>
            <a:pPr algn="l" fontAlgn="auto"/>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可增进患者的内省力、自我理解水平和交往能力。角色转变，学习如何解决冲突。</a:t>
            </a:r>
          </a:p>
        </p:txBody>
      </p:sp>
      <p:sp>
        <p:nvSpPr>
          <p:cNvPr id="60" name="TextBox 59"/>
          <p:cNvSpPr txBox="1"/>
          <p:nvPr/>
        </p:nvSpPr>
        <p:spPr>
          <a:xfrm>
            <a:off x="5474111" y="1856270"/>
            <a:ext cx="3060033" cy="397510"/>
          </a:xfrm>
          <a:prstGeom prst="rect">
            <a:avLst/>
          </a:prstGeom>
          <a:solidFill>
            <a:srgbClr val="23B9D6"/>
          </a:solidFill>
          <a:ln>
            <a:noFill/>
          </a:ln>
        </p:spPr>
        <p:txBody>
          <a:bodyPr wrap="square" lIns="91211" tIns="45606" rIns="91211" bIns="45606"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群体的相互学习</a:t>
            </a:r>
          </a:p>
        </p:txBody>
      </p:sp>
      <p:sp>
        <p:nvSpPr>
          <p:cNvPr id="61" name="Oval 71"/>
          <p:cNvSpPr/>
          <p:nvPr/>
        </p:nvSpPr>
        <p:spPr>
          <a:xfrm>
            <a:off x="8159256" y="1499418"/>
            <a:ext cx="638543" cy="634771"/>
          </a:xfrm>
          <a:prstGeom prst="ellipse">
            <a:avLst/>
          </a:prstGeom>
          <a:solidFill>
            <a:schemeClr val="bg1">
              <a:lumMod val="95000"/>
            </a:schemeClr>
          </a:solidFill>
          <a:ln w="73025">
            <a:solidFill>
              <a:srgbClr val="23B9D6"/>
            </a:solidFill>
          </a:ln>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r>
              <a:rPr lang="en-US" sz="3100" b="1" dirty="0">
                <a:solidFill>
                  <a:schemeClr val="accent1"/>
                </a:solidFill>
                <a:latin typeface="微软雅黑" panose="020B0503020204020204" pitchFamily="34" charset="-122"/>
                <a:ea typeface="微软雅黑" panose="020B0503020204020204" pitchFamily="34" charset="-122"/>
              </a:rPr>
              <a:t>3</a:t>
            </a:r>
            <a:endParaRPr lang="id-ID" sz="3100" b="1" dirty="0">
              <a:solidFill>
                <a:schemeClr val="accent1"/>
              </a:solidFill>
              <a:latin typeface="微软雅黑" panose="020B0503020204020204" pitchFamily="34" charset="-122"/>
              <a:ea typeface="微软雅黑" panose="020B0503020204020204" pitchFamily="34" charset="-122"/>
            </a:endParaRPr>
          </a:p>
        </p:txBody>
      </p:sp>
      <p:sp>
        <p:nvSpPr>
          <p:cNvPr id="62" name="Rectangle 70"/>
          <p:cNvSpPr/>
          <p:nvPr/>
        </p:nvSpPr>
        <p:spPr>
          <a:xfrm>
            <a:off x="3728720" y="4574540"/>
            <a:ext cx="3335020" cy="1729105"/>
          </a:xfrm>
          <a:prstGeom prst="rect">
            <a:avLst/>
          </a:prstGeom>
          <a:noFill/>
          <a:ln w="38100">
            <a:solidFill>
              <a:srgbClr val="23B9D6"/>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endParaRPr lang="id-ID" sz="1500">
              <a:latin typeface="微软雅黑" panose="020B0503020204020204" pitchFamily="34" charset="-122"/>
              <a:ea typeface="微软雅黑" panose="020B0503020204020204" pitchFamily="34" charset="-122"/>
            </a:endParaRPr>
          </a:p>
        </p:txBody>
      </p:sp>
      <p:sp>
        <p:nvSpPr>
          <p:cNvPr id="63" name="TextBox 62"/>
          <p:cNvSpPr txBox="1"/>
          <p:nvPr/>
        </p:nvSpPr>
        <p:spPr>
          <a:xfrm>
            <a:off x="3815418" y="4989785"/>
            <a:ext cx="3060033" cy="1320800"/>
          </a:xfrm>
          <a:prstGeom prst="rect">
            <a:avLst/>
          </a:prstGeom>
          <a:noFill/>
        </p:spPr>
        <p:txBody>
          <a:bodyPr wrap="square" lIns="91211" tIns="45606" rIns="91211" bIns="45606"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享受群体团聚性</a:t>
            </a:r>
          </a:p>
          <a:p>
            <a:pPr algn="l" fontAlgn="auto"/>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能体会到成员相互关心，能团结一致</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，能对人与人的关系持有健康的态度。</a:t>
            </a:r>
          </a:p>
        </p:txBody>
      </p:sp>
      <p:sp>
        <p:nvSpPr>
          <p:cNvPr id="64" name="TextBox 63"/>
          <p:cNvSpPr txBox="1"/>
          <p:nvPr/>
        </p:nvSpPr>
        <p:spPr>
          <a:xfrm>
            <a:off x="3728423" y="4592498"/>
            <a:ext cx="3060033" cy="397510"/>
          </a:xfrm>
          <a:prstGeom prst="rect">
            <a:avLst/>
          </a:prstGeom>
          <a:solidFill>
            <a:srgbClr val="23B9D6"/>
          </a:solidFill>
          <a:ln>
            <a:noFill/>
          </a:ln>
        </p:spPr>
        <p:txBody>
          <a:bodyPr wrap="square" lIns="91211" tIns="45606" rIns="91211" bIns="45606"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群体的正性体验</a:t>
            </a:r>
          </a:p>
        </p:txBody>
      </p:sp>
      <p:sp>
        <p:nvSpPr>
          <p:cNvPr id="65" name="Oval 71"/>
          <p:cNvSpPr/>
          <p:nvPr/>
        </p:nvSpPr>
        <p:spPr>
          <a:xfrm>
            <a:off x="6413569" y="4235646"/>
            <a:ext cx="638543" cy="634771"/>
          </a:xfrm>
          <a:prstGeom prst="ellipse">
            <a:avLst/>
          </a:prstGeom>
          <a:solidFill>
            <a:schemeClr val="bg1">
              <a:lumMod val="95000"/>
            </a:schemeClr>
          </a:solidFill>
          <a:ln w="73025">
            <a:solidFill>
              <a:srgbClr val="23B9D6"/>
            </a:solidFill>
          </a:ln>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r>
              <a:rPr lang="en-US" sz="3100" b="1" dirty="0">
                <a:solidFill>
                  <a:schemeClr val="accent1"/>
                </a:solidFill>
                <a:latin typeface="微软雅黑" panose="020B0503020204020204" pitchFamily="34" charset="-122"/>
                <a:ea typeface="微软雅黑" panose="020B0503020204020204" pitchFamily="34" charset="-122"/>
              </a:rPr>
              <a:t>2</a:t>
            </a:r>
            <a:endParaRPr lang="id-ID" sz="3100" b="1" dirty="0">
              <a:solidFill>
                <a:schemeClr val="accent1"/>
              </a:solidFill>
              <a:latin typeface="微软雅黑" panose="020B0503020204020204" pitchFamily="34" charset="-122"/>
              <a:ea typeface="微软雅黑" panose="020B0503020204020204" pitchFamily="34" charset="-122"/>
            </a:endParaRPr>
          </a:p>
        </p:txBody>
      </p:sp>
      <p:sp>
        <p:nvSpPr>
          <p:cNvPr id="66" name="TextBox 65"/>
          <p:cNvSpPr txBox="1"/>
          <p:nvPr/>
        </p:nvSpPr>
        <p:spPr>
          <a:xfrm rot="16200000">
            <a:off x="8940276" y="5222088"/>
            <a:ext cx="633044" cy="322935"/>
          </a:xfrm>
          <a:prstGeom prst="rect">
            <a:avLst/>
          </a:prstGeom>
          <a:noFill/>
        </p:spPr>
        <p:txBody>
          <a:bodyPr wrap="none" lIns="91211" tIns="45606" rIns="91211" bIns="45606" rtlCol="0">
            <a:spAutoFit/>
          </a:bodyPr>
          <a:lstStyle/>
          <a:p>
            <a:r>
              <a:rPr lang="id-ID" sz="1500" dirty="0">
                <a:solidFill>
                  <a:schemeClr val="bg1"/>
                </a:solidFill>
                <a:latin typeface="微软雅黑" panose="020B0503020204020204" pitchFamily="34" charset="-122"/>
                <a:ea typeface="微软雅黑" panose="020B0503020204020204" pitchFamily="34" charset="-122"/>
              </a:rPr>
              <a:t>2014</a:t>
            </a:r>
          </a:p>
        </p:txBody>
      </p:sp>
      <p:sp>
        <p:nvSpPr>
          <p:cNvPr id="67" name="Rectangle 70"/>
          <p:cNvSpPr/>
          <p:nvPr/>
        </p:nvSpPr>
        <p:spPr>
          <a:xfrm>
            <a:off x="7482634" y="4573876"/>
            <a:ext cx="3060033" cy="1409282"/>
          </a:xfrm>
          <a:prstGeom prst="rect">
            <a:avLst/>
          </a:prstGeom>
          <a:noFill/>
          <a:ln w="38100">
            <a:solidFill>
              <a:srgbClr val="23B9D6"/>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endParaRPr lang="id-ID" sz="1500">
              <a:latin typeface="微软雅黑" panose="020B0503020204020204" pitchFamily="34" charset="-122"/>
              <a:ea typeface="微软雅黑" panose="020B0503020204020204" pitchFamily="34" charset="-122"/>
            </a:endParaRPr>
          </a:p>
        </p:txBody>
      </p:sp>
      <p:sp>
        <p:nvSpPr>
          <p:cNvPr id="69" name="TextBox 68"/>
          <p:cNvSpPr txBox="1"/>
          <p:nvPr/>
        </p:nvSpPr>
        <p:spPr>
          <a:xfrm>
            <a:off x="7315200" y="4592320"/>
            <a:ext cx="3491230" cy="705485"/>
          </a:xfrm>
          <a:prstGeom prst="rect">
            <a:avLst/>
          </a:prstGeom>
          <a:solidFill>
            <a:srgbClr val="23B9D6"/>
          </a:solidFill>
          <a:ln>
            <a:noFill/>
          </a:ln>
        </p:spPr>
        <p:txBody>
          <a:bodyPr wrap="square" lIns="91211" tIns="45606" rIns="91211" bIns="45606" rtlCol="0">
            <a:spAutoFit/>
          </a:bodyPr>
          <a:lstStyle/>
          <a:p>
            <a:pPr algn="l" fontAlgn="auto"/>
            <a:r>
              <a:rPr lang="zh-CN" altLang="en-US" sz="2000" b="1" dirty="0">
                <a:solidFill>
                  <a:schemeClr val="bg1"/>
                </a:solidFill>
                <a:latin typeface="微软雅黑" panose="020B0503020204020204" pitchFamily="34" charset="-122"/>
                <a:ea typeface="微软雅黑" panose="020B0503020204020204" pitchFamily="34" charset="-122"/>
              </a:rPr>
              <a:t>重复与矫正“原生家庭经验”与情感</a:t>
            </a:r>
          </a:p>
        </p:txBody>
      </p:sp>
      <p:sp>
        <p:nvSpPr>
          <p:cNvPr id="70" name="Oval 71"/>
          <p:cNvSpPr/>
          <p:nvPr/>
        </p:nvSpPr>
        <p:spPr>
          <a:xfrm>
            <a:off x="10375425" y="4140928"/>
            <a:ext cx="638543" cy="634771"/>
          </a:xfrm>
          <a:prstGeom prst="ellipse">
            <a:avLst/>
          </a:prstGeom>
          <a:solidFill>
            <a:schemeClr val="bg1">
              <a:lumMod val="95000"/>
            </a:schemeClr>
          </a:solidFill>
          <a:ln w="73025">
            <a:solidFill>
              <a:srgbClr val="23B9D6"/>
            </a:solidFill>
          </a:ln>
        </p:spPr>
        <p:style>
          <a:lnRef idx="2">
            <a:schemeClr val="accent1">
              <a:shade val="50000"/>
            </a:schemeClr>
          </a:lnRef>
          <a:fillRef idx="1">
            <a:schemeClr val="accent1"/>
          </a:fillRef>
          <a:effectRef idx="0">
            <a:schemeClr val="accent1"/>
          </a:effectRef>
          <a:fontRef idx="minor">
            <a:schemeClr val="lt1"/>
          </a:fontRef>
        </p:style>
        <p:txBody>
          <a:bodyPr lIns="91211" tIns="45606" rIns="91211" bIns="45606" rtlCol="0" anchor="ctr"/>
          <a:lstStyle/>
          <a:p>
            <a:pPr algn="ctr"/>
            <a:r>
              <a:rPr lang="en-US" sz="3100" b="1" dirty="0">
                <a:solidFill>
                  <a:schemeClr val="accent1"/>
                </a:solidFill>
                <a:latin typeface="微软雅黑" panose="020B0503020204020204" pitchFamily="34" charset="-122"/>
                <a:ea typeface="微软雅黑" panose="020B0503020204020204" pitchFamily="34" charset="-122"/>
              </a:rPr>
              <a:t>4</a:t>
            </a:r>
            <a:endParaRPr lang="id-ID" sz="31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advTm="12813"/>
    </mc:Choice>
    <mc:Fallback>
      <p:transition spd="slow" advTm="128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1100"/>
                            </p:stCondLst>
                            <p:childTnLst>
                              <p:par>
                                <p:cTn id="19" presetID="22" presetClass="entr" presetSubtype="8"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left)">
                                      <p:cBhvr>
                                        <p:cTn id="21" dur="300"/>
                                        <p:tgtEl>
                                          <p:spTgt spid="53"/>
                                        </p:tgtEl>
                                      </p:cBhvr>
                                    </p:animEffect>
                                  </p:childTnLst>
                                </p:cTn>
                              </p:par>
                            </p:childTnLst>
                          </p:cTn>
                        </p:par>
                        <p:par>
                          <p:cTn id="22" fill="hold">
                            <p:stCondLst>
                              <p:cond delay="1600"/>
                            </p:stCondLst>
                            <p:childTnLst>
                              <p:par>
                                <p:cTn id="23" presetID="53" presetClass="entr" presetSubtype="16"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300" fill="hold"/>
                                        <p:tgtEl>
                                          <p:spTgt spid="40"/>
                                        </p:tgtEl>
                                        <p:attrNameLst>
                                          <p:attrName>ppt_w</p:attrName>
                                        </p:attrNameLst>
                                      </p:cBhvr>
                                      <p:tavLst>
                                        <p:tav tm="0">
                                          <p:val>
                                            <p:fltVal val="0"/>
                                          </p:val>
                                        </p:tav>
                                        <p:tav tm="100000">
                                          <p:val>
                                            <p:strVal val="#ppt_w"/>
                                          </p:val>
                                        </p:tav>
                                      </p:tavLst>
                                    </p:anim>
                                    <p:anim calcmode="lin" valueType="num">
                                      <p:cBhvr>
                                        <p:cTn id="26" dur="300" fill="hold"/>
                                        <p:tgtEl>
                                          <p:spTgt spid="40"/>
                                        </p:tgtEl>
                                        <p:attrNameLst>
                                          <p:attrName>ppt_h</p:attrName>
                                        </p:attrNameLst>
                                      </p:cBhvr>
                                      <p:tavLst>
                                        <p:tav tm="0">
                                          <p:val>
                                            <p:fltVal val="0"/>
                                          </p:val>
                                        </p:tav>
                                        <p:tav tm="100000">
                                          <p:val>
                                            <p:strVal val="#ppt_h"/>
                                          </p:val>
                                        </p:tav>
                                      </p:tavLst>
                                    </p:anim>
                                    <p:animEffect transition="in" filter="fade">
                                      <p:cBhvr>
                                        <p:cTn id="27" dur="300"/>
                                        <p:tgtEl>
                                          <p:spTgt spid="40"/>
                                        </p:tgtEl>
                                      </p:cBhvr>
                                    </p:animEffect>
                                  </p:childTnLst>
                                </p:cTn>
                              </p:par>
                            </p:childTnLst>
                          </p:cTn>
                        </p:par>
                        <p:par>
                          <p:cTn id="28" fill="hold">
                            <p:stCondLst>
                              <p:cond delay="21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300"/>
                                        <p:tgtEl>
                                          <p:spTgt spid="42"/>
                                        </p:tgtEl>
                                      </p:cBhvr>
                                    </p:animEffect>
                                  </p:childTnLst>
                                </p:cTn>
                              </p:par>
                            </p:childTnLst>
                          </p:cTn>
                        </p:par>
                        <p:par>
                          <p:cTn id="32" fill="hold">
                            <p:stCondLst>
                              <p:cond delay="2600"/>
                            </p:stCondLst>
                            <p:childTnLst>
                              <p:par>
                                <p:cTn id="33" presetID="53" presetClass="entr" presetSubtype="16"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p:cTn id="35" dur="300" fill="hold"/>
                                        <p:tgtEl>
                                          <p:spTgt spid="56"/>
                                        </p:tgtEl>
                                        <p:attrNameLst>
                                          <p:attrName>ppt_w</p:attrName>
                                        </p:attrNameLst>
                                      </p:cBhvr>
                                      <p:tavLst>
                                        <p:tav tm="0">
                                          <p:val>
                                            <p:fltVal val="0"/>
                                          </p:val>
                                        </p:tav>
                                        <p:tav tm="100000">
                                          <p:val>
                                            <p:strVal val="#ppt_w"/>
                                          </p:val>
                                        </p:tav>
                                      </p:tavLst>
                                    </p:anim>
                                    <p:anim calcmode="lin" valueType="num">
                                      <p:cBhvr>
                                        <p:cTn id="36" dur="300" fill="hold"/>
                                        <p:tgtEl>
                                          <p:spTgt spid="56"/>
                                        </p:tgtEl>
                                        <p:attrNameLst>
                                          <p:attrName>ppt_h</p:attrName>
                                        </p:attrNameLst>
                                      </p:cBhvr>
                                      <p:tavLst>
                                        <p:tav tm="0">
                                          <p:val>
                                            <p:fltVal val="0"/>
                                          </p:val>
                                        </p:tav>
                                        <p:tav tm="100000">
                                          <p:val>
                                            <p:strVal val="#ppt_h"/>
                                          </p:val>
                                        </p:tav>
                                      </p:tavLst>
                                    </p:anim>
                                    <p:animEffect transition="in" filter="fade">
                                      <p:cBhvr>
                                        <p:cTn id="37" dur="300"/>
                                        <p:tgtEl>
                                          <p:spTgt spid="56"/>
                                        </p:tgtEl>
                                      </p:cBhvr>
                                    </p:animEffect>
                                  </p:childTnLst>
                                </p:cTn>
                              </p:par>
                            </p:childTnLst>
                          </p:cTn>
                        </p:par>
                        <p:par>
                          <p:cTn id="38" fill="hold">
                            <p:stCondLst>
                              <p:cond delay="3100"/>
                            </p:stCondLst>
                            <p:childTnLst>
                              <p:par>
                                <p:cTn id="39" presetID="22" presetClass="entr" presetSubtype="1"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up)">
                                      <p:cBhvr>
                                        <p:cTn id="41" dur="300"/>
                                        <p:tgtEl>
                                          <p:spTgt spid="45"/>
                                        </p:tgtEl>
                                      </p:cBhvr>
                                    </p:animEffect>
                                  </p:childTnLst>
                                </p:cTn>
                              </p:par>
                            </p:childTnLst>
                          </p:cTn>
                        </p:par>
                        <p:par>
                          <p:cTn id="42" fill="hold">
                            <p:stCondLst>
                              <p:cond delay="3600"/>
                            </p:stCondLst>
                            <p:childTnLst>
                              <p:par>
                                <p:cTn id="43" presetID="10" presetClass="entr" presetSubtype="0"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300"/>
                                        <p:tgtEl>
                                          <p:spTgt spid="47"/>
                                        </p:tgtEl>
                                      </p:cBhvr>
                                    </p:animEffect>
                                  </p:childTnLst>
                                </p:cTn>
                              </p:par>
                            </p:childTnLst>
                          </p:cTn>
                        </p:par>
                        <p:par>
                          <p:cTn id="46" fill="hold">
                            <p:stCondLst>
                              <p:cond delay="4100"/>
                            </p:stCondLst>
                            <p:childTnLst>
                              <p:par>
                                <p:cTn id="47" presetID="42"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600"/>
                                        <p:tgtEl>
                                          <p:spTgt spid="46"/>
                                        </p:tgtEl>
                                      </p:cBhvr>
                                    </p:animEffect>
                                    <p:anim calcmode="lin" valueType="num">
                                      <p:cBhvr>
                                        <p:cTn id="50" dur="600" fill="hold"/>
                                        <p:tgtEl>
                                          <p:spTgt spid="46"/>
                                        </p:tgtEl>
                                        <p:attrNameLst>
                                          <p:attrName>ppt_x</p:attrName>
                                        </p:attrNameLst>
                                      </p:cBhvr>
                                      <p:tavLst>
                                        <p:tav tm="0">
                                          <p:val>
                                            <p:strVal val="#ppt_x"/>
                                          </p:val>
                                        </p:tav>
                                        <p:tav tm="100000">
                                          <p:val>
                                            <p:strVal val="#ppt_x"/>
                                          </p:val>
                                        </p:tav>
                                      </p:tavLst>
                                    </p:anim>
                                    <p:anim calcmode="lin" valueType="num">
                                      <p:cBhvr>
                                        <p:cTn id="51" dur="600" fill="hold"/>
                                        <p:tgtEl>
                                          <p:spTgt spid="46"/>
                                        </p:tgtEl>
                                        <p:attrNameLst>
                                          <p:attrName>ppt_y</p:attrName>
                                        </p:attrNameLst>
                                      </p:cBhvr>
                                      <p:tavLst>
                                        <p:tav tm="0">
                                          <p:val>
                                            <p:strVal val="#ppt_y+.1"/>
                                          </p:val>
                                        </p:tav>
                                        <p:tav tm="100000">
                                          <p:val>
                                            <p:strVal val="#ppt_y"/>
                                          </p:val>
                                        </p:tav>
                                      </p:tavLst>
                                    </p:anim>
                                  </p:childTnLst>
                                </p:cTn>
                              </p:par>
                            </p:childTnLst>
                          </p:cTn>
                        </p:par>
                        <p:par>
                          <p:cTn id="52" fill="hold">
                            <p:stCondLst>
                              <p:cond delay="510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300"/>
                                        <p:tgtEl>
                                          <p:spTgt spid="31"/>
                                        </p:tgtEl>
                                      </p:cBhvr>
                                    </p:animEffect>
                                  </p:childTnLst>
                                </p:cTn>
                              </p:par>
                            </p:childTnLst>
                          </p:cTn>
                        </p:par>
                        <p:par>
                          <p:cTn id="56" fill="hold">
                            <p:stCondLst>
                              <p:cond delay="5600"/>
                            </p:stCondLst>
                            <p:childTnLst>
                              <p:par>
                                <p:cTn id="57" presetID="53" presetClass="entr" presetSubtype="16"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300" fill="hold"/>
                                        <p:tgtEl>
                                          <p:spTgt spid="30"/>
                                        </p:tgtEl>
                                        <p:attrNameLst>
                                          <p:attrName>ppt_w</p:attrName>
                                        </p:attrNameLst>
                                      </p:cBhvr>
                                      <p:tavLst>
                                        <p:tav tm="0">
                                          <p:val>
                                            <p:fltVal val="0"/>
                                          </p:val>
                                        </p:tav>
                                        <p:tav tm="100000">
                                          <p:val>
                                            <p:strVal val="#ppt_w"/>
                                          </p:val>
                                        </p:tav>
                                      </p:tavLst>
                                    </p:anim>
                                    <p:anim calcmode="lin" valueType="num">
                                      <p:cBhvr>
                                        <p:cTn id="60" dur="300" fill="hold"/>
                                        <p:tgtEl>
                                          <p:spTgt spid="30"/>
                                        </p:tgtEl>
                                        <p:attrNameLst>
                                          <p:attrName>ppt_h</p:attrName>
                                        </p:attrNameLst>
                                      </p:cBhvr>
                                      <p:tavLst>
                                        <p:tav tm="0">
                                          <p:val>
                                            <p:fltVal val="0"/>
                                          </p:val>
                                        </p:tav>
                                        <p:tav tm="100000">
                                          <p:val>
                                            <p:strVal val="#ppt_h"/>
                                          </p:val>
                                        </p:tav>
                                      </p:tavLst>
                                    </p:anim>
                                    <p:animEffect transition="in" filter="fade">
                                      <p:cBhvr>
                                        <p:cTn id="61" dur="300"/>
                                        <p:tgtEl>
                                          <p:spTgt spid="30"/>
                                        </p:tgtEl>
                                      </p:cBhvr>
                                    </p:animEffect>
                                  </p:childTnLst>
                                </p:cTn>
                              </p:par>
                            </p:childTnLst>
                          </p:cTn>
                        </p:par>
                        <p:par>
                          <p:cTn id="62" fill="hold">
                            <p:stCondLst>
                              <p:cond delay="6100"/>
                            </p:stCondLst>
                            <p:childTnLst>
                              <p:par>
                                <p:cTn id="63" presetID="10" presetClass="entr" presetSubtype="0"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300"/>
                                        <p:tgtEl>
                                          <p:spTgt spid="43"/>
                                        </p:tgtEl>
                                      </p:cBhvr>
                                    </p:animEffect>
                                  </p:childTnLst>
                                </p:cTn>
                              </p:par>
                            </p:childTnLst>
                          </p:cTn>
                        </p:par>
                        <p:par>
                          <p:cTn id="66" fill="hold">
                            <p:stCondLst>
                              <p:cond delay="6600"/>
                            </p:stCondLst>
                            <p:childTnLst>
                              <p:par>
                                <p:cTn id="67" presetID="53" presetClass="entr" presetSubtype="16"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 calcmode="lin" valueType="num">
                                      <p:cBhvr>
                                        <p:cTn id="69" dur="300" fill="hold"/>
                                        <p:tgtEl>
                                          <p:spTgt spid="65"/>
                                        </p:tgtEl>
                                        <p:attrNameLst>
                                          <p:attrName>ppt_w</p:attrName>
                                        </p:attrNameLst>
                                      </p:cBhvr>
                                      <p:tavLst>
                                        <p:tav tm="0">
                                          <p:val>
                                            <p:fltVal val="0"/>
                                          </p:val>
                                        </p:tav>
                                        <p:tav tm="100000">
                                          <p:val>
                                            <p:strVal val="#ppt_w"/>
                                          </p:val>
                                        </p:tav>
                                      </p:tavLst>
                                    </p:anim>
                                    <p:anim calcmode="lin" valueType="num">
                                      <p:cBhvr>
                                        <p:cTn id="70" dur="300" fill="hold"/>
                                        <p:tgtEl>
                                          <p:spTgt spid="65"/>
                                        </p:tgtEl>
                                        <p:attrNameLst>
                                          <p:attrName>ppt_h</p:attrName>
                                        </p:attrNameLst>
                                      </p:cBhvr>
                                      <p:tavLst>
                                        <p:tav tm="0">
                                          <p:val>
                                            <p:fltVal val="0"/>
                                          </p:val>
                                        </p:tav>
                                        <p:tav tm="100000">
                                          <p:val>
                                            <p:strVal val="#ppt_h"/>
                                          </p:val>
                                        </p:tav>
                                      </p:tavLst>
                                    </p:anim>
                                    <p:animEffect transition="in" filter="fade">
                                      <p:cBhvr>
                                        <p:cTn id="71" dur="300"/>
                                        <p:tgtEl>
                                          <p:spTgt spid="65"/>
                                        </p:tgtEl>
                                      </p:cBhvr>
                                    </p:animEffect>
                                  </p:childTnLst>
                                </p:cTn>
                              </p:par>
                            </p:childTnLst>
                          </p:cTn>
                        </p:par>
                        <p:par>
                          <p:cTn id="72" fill="hold">
                            <p:stCondLst>
                              <p:cond delay="7100"/>
                            </p:stCondLst>
                            <p:childTnLst>
                              <p:par>
                                <p:cTn id="73" presetID="22" presetClass="entr" presetSubtype="1" fill="hold" grpId="0"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up)">
                                      <p:cBhvr>
                                        <p:cTn id="75" dur="300"/>
                                        <p:tgtEl>
                                          <p:spTgt spid="62"/>
                                        </p:tgtEl>
                                      </p:cBhvr>
                                    </p:animEffect>
                                  </p:childTnLst>
                                </p:cTn>
                              </p:par>
                            </p:childTnLst>
                          </p:cTn>
                        </p:par>
                        <p:par>
                          <p:cTn id="76" fill="hold">
                            <p:stCondLst>
                              <p:cond delay="7600"/>
                            </p:stCondLst>
                            <p:childTnLst>
                              <p:par>
                                <p:cTn id="77" presetID="10" presetClass="entr" presetSubtype="0" fill="hold" grpId="0"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300"/>
                                        <p:tgtEl>
                                          <p:spTgt spid="64"/>
                                        </p:tgtEl>
                                      </p:cBhvr>
                                    </p:animEffect>
                                  </p:childTnLst>
                                </p:cTn>
                              </p:par>
                            </p:childTnLst>
                          </p:cTn>
                        </p:par>
                        <p:par>
                          <p:cTn id="80" fill="hold">
                            <p:stCondLst>
                              <p:cond delay="8100"/>
                            </p:stCondLst>
                            <p:childTnLst>
                              <p:par>
                                <p:cTn id="81" presetID="42"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600"/>
                                        <p:tgtEl>
                                          <p:spTgt spid="63"/>
                                        </p:tgtEl>
                                      </p:cBhvr>
                                    </p:animEffect>
                                    <p:anim calcmode="lin" valueType="num">
                                      <p:cBhvr>
                                        <p:cTn id="84" dur="600" fill="hold"/>
                                        <p:tgtEl>
                                          <p:spTgt spid="63"/>
                                        </p:tgtEl>
                                        <p:attrNameLst>
                                          <p:attrName>ppt_x</p:attrName>
                                        </p:attrNameLst>
                                      </p:cBhvr>
                                      <p:tavLst>
                                        <p:tav tm="0">
                                          <p:val>
                                            <p:strVal val="#ppt_x"/>
                                          </p:val>
                                        </p:tav>
                                        <p:tav tm="100000">
                                          <p:val>
                                            <p:strVal val="#ppt_x"/>
                                          </p:val>
                                        </p:tav>
                                      </p:tavLst>
                                    </p:anim>
                                    <p:anim calcmode="lin" valueType="num">
                                      <p:cBhvr>
                                        <p:cTn id="85" dur="600" fill="hold"/>
                                        <p:tgtEl>
                                          <p:spTgt spid="63"/>
                                        </p:tgtEl>
                                        <p:attrNameLst>
                                          <p:attrName>ppt_y</p:attrName>
                                        </p:attrNameLst>
                                      </p:cBhvr>
                                      <p:tavLst>
                                        <p:tav tm="0">
                                          <p:val>
                                            <p:strVal val="#ppt_y+.1"/>
                                          </p:val>
                                        </p:tav>
                                        <p:tav tm="100000">
                                          <p:val>
                                            <p:strVal val="#ppt_y"/>
                                          </p:val>
                                        </p:tav>
                                      </p:tavLst>
                                    </p:anim>
                                  </p:childTnLst>
                                </p:cTn>
                              </p:par>
                            </p:childTnLst>
                          </p:cTn>
                        </p:par>
                        <p:par>
                          <p:cTn id="86" fill="hold">
                            <p:stCondLst>
                              <p:cond delay="9100"/>
                            </p:stCondLst>
                            <p:childTnLst>
                              <p:par>
                                <p:cTn id="87" presetID="22" presetClass="entr" presetSubtype="8" fill="hold"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300"/>
                                        <p:tgtEl>
                                          <p:spTgt spid="34"/>
                                        </p:tgtEl>
                                      </p:cBhvr>
                                    </p:animEffect>
                                  </p:childTnLst>
                                </p:cTn>
                              </p:par>
                            </p:childTnLst>
                          </p:cTn>
                        </p:par>
                        <p:par>
                          <p:cTn id="90" fill="hold">
                            <p:stCondLst>
                              <p:cond delay="9600"/>
                            </p:stCondLst>
                            <p:childTnLst>
                              <p:par>
                                <p:cTn id="91" presetID="53" presetClass="entr" presetSubtype="16" fill="hold" grpId="0" nodeType="after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p:cTn id="93" dur="300" fill="hold"/>
                                        <p:tgtEl>
                                          <p:spTgt spid="41"/>
                                        </p:tgtEl>
                                        <p:attrNameLst>
                                          <p:attrName>ppt_w</p:attrName>
                                        </p:attrNameLst>
                                      </p:cBhvr>
                                      <p:tavLst>
                                        <p:tav tm="0">
                                          <p:val>
                                            <p:fltVal val="0"/>
                                          </p:val>
                                        </p:tav>
                                        <p:tav tm="100000">
                                          <p:val>
                                            <p:strVal val="#ppt_w"/>
                                          </p:val>
                                        </p:tav>
                                      </p:tavLst>
                                    </p:anim>
                                    <p:anim calcmode="lin" valueType="num">
                                      <p:cBhvr>
                                        <p:cTn id="94" dur="300" fill="hold"/>
                                        <p:tgtEl>
                                          <p:spTgt spid="41"/>
                                        </p:tgtEl>
                                        <p:attrNameLst>
                                          <p:attrName>ppt_h</p:attrName>
                                        </p:attrNameLst>
                                      </p:cBhvr>
                                      <p:tavLst>
                                        <p:tav tm="0">
                                          <p:val>
                                            <p:fltVal val="0"/>
                                          </p:val>
                                        </p:tav>
                                        <p:tav tm="100000">
                                          <p:val>
                                            <p:strVal val="#ppt_h"/>
                                          </p:val>
                                        </p:tav>
                                      </p:tavLst>
                                    </p:anim>
                                    <p:animEffect transition="in" filter="fade">
                                      <p:cBhvr>
                                        <p:cTn id="95" dur="300"/>
                                        <p:tgtEl>
                                          <p:spTgt spid="41"/>
                                        </p:tgtEl>
                                      </p:cBhvr>
                                    </p:animEffect>
                                  </p:childTnLst>
                                </p:cTn>
                              </p:par>
                            </p:childTnLst>
                          </p:cTn>
                        </p:par>
                        <p:par>
                          <p:cTn id="96" fill="hold">
                            <p:stCondLst>
                              <p:cond delay="10100"/>
                            </p:stCondLst>
                            <p:childTnLst>
                              <p:par>
                                <p:cTn id="97" presetID="10"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300"/>
                                        <p:tgtEl>
                                          <p:spTgt spid="44"/>
                                        </p:tgtEl>
                                      </p:cBhvr>
                                    </p:animEffect>
                                  </p:childTnLst>
                                </p:cTn>
                              </p:par>
                            </p:childTnLst>
                          </p:cTn>
                        </p:par>
                        <p:par>
                          <p:cTn id="100" fill="hold">
                            <p:stCondLst>
                              <p:cond delay="10600"/>
                            </p:stCondLst>
                            <p:childTnLst>
                              <p:par>
                                <p:cTn id="101" presetID="53" presetClass="entr" presetSubtype="16"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 calcmode="lin" valueType="num">
                                      <p:cBhvr>
                                        <p:cTn id="103" dur="300" fill="hold"/>
                                        <p:tgtEl>
                                          <p:spTgt spid="61"/>
                                        </p:tgtEl>
                                        <p:attrNameLst>
                                          <p:attrName>ppt_w</p:attrName>
                                        </p:attrNameLst>
                                      </p:cBhvr>
                                      <p:tavLst>
                                        <p:tav tm="0">
                                          <p:val>
                                            <p:fltVal val="0"/>
                                          </p:val>
                                        </p:tav>
                                        <p:tav tm="100000">
                                          <p:val>
                                            <p:strVal val="#ppt_w"/>
                                          </p:val>
                                        </p:tav>
                                      </p:tavLst>
                                    </p:anim>
                                    <p:anim calcmode="lin" valueType="num">
                                      <p:cBhvr>
                                        <p:cTn id="104" dur="300" fill="hold"/>
                                        <p:tgtEl>
                                          <p:spTgt spid="61"/>
                                        </p:tgtEl>
                                        <p:attrNameLst>
                                          <p:attrName>ppt_h</p:attrName>
                                        </p:attrNameLst>
                                      </p:cBhvr>
                                      <p:tavLst>
                                        <p:tav tm="0">
                                          <p:val>
                                            <p:fltVal val="0"/>
                                          </p:val>
                                        </p:tav>
                                        <p:tav tm="100000">
                                          <p:val>
                                            <p:strVal val="#ppt_h"/>
                                          </p:val>
                                        </p:tav>
                                      </p:tavLst>
                                    </p:anim>
                                    <p:animEffect transition="in" filter="fade">
                                      <p:cBhvr>
                                        <p:cTn id="105" dur="300"/>
                                        <p:tgtEl>
                                          <p:spTgt spid="61"/>
                                        </p:tgtEl>
                                      </p:cBhvr>
                                    </p:animEffect>
                                  </p:childTnLst>
                                </p:cTn>
                              </p:par>
                            </p:childTnLst>
                          </p:cTn>
                        </p:par>
                        <p:par>
                          <p:cTn id="106" fill="hold">
                            <p:stCondLst>
                              <p:cond delay="11100"/>
                            </p:stCondLst>
                            <p:childTnLst>
                              <p:par>
                                <p:cTn id="107" presetID="22" presetClass="entr" presetSubtype="1" fill="hold" grpId="0" nodeType="after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wipe(up)">
                                      <p:cBhvr>
                                        <p:cTn id="109" dur="300"/>
                                        <p:tgtEl>
                                          <p:spTgt spid="58"/>
                                        </p:tgtEl>
                                      </p:cBhvr>
                                    </p:animEffect>
                                  </p:childTnLst>
                                </p:cTn>
                              </p:par>
                            </p:childTnLst>
                          </p:cTn>
                        </p:par>
                        <p:par>
                          <p:cTn id="110" fill="hold">
                            <p:stCondLst>
                              <p:cond delay="11600"/>
                            </p:stCondLst>
                            <p:childTnLst>
                              <p:par>
                                <p:cTn id="111" presetID="10" presetClass="entr" presetSubtype="0" fill="hold" grpId="0" nodeType="after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300"/>
                                        <p:tgtEl>
                                          <p:spTgt spid="60"/>
                                        </p:tgtEl>
                                      </p:cBhvr>
                                    </p:animEffect>
                                  </p:childTnLst>
                                </p:cTn>
                              </p:par>
                            </p:childTnLst>
                          </p:cTn>
                        </p:par>
                        <p:par>
                          <p:cTn id="114" fill="hold">
                            <p:stCondLst>
                              <p:cond delay="12100"/>
                            </p:stCondLst>
                            <p:childTnLst>
                              <p:par>
                                <p:cTn id="115" presetID="42" presetClass="entr" presetSubtype="0" fill="hold" grpId="0" nodeType="after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fade">
                                      <p:cBhvr>
                                        <p:cTn id="117" dur="600"/>
                                        <p:tgtEl>
                                          <p:spTgt spid="59"/>
                                        </p:tgtEl>
                                      </p:cBhvr>
                                    </p:animEffect>
                                    <p:anim calcmode="lin" valueType="num">
                                      <p:cBhvr>
                                        <p:cTn id="118" dur="600" fill="hold"/>
                                        <p:tgtEl>
                                          <p:spTgt spid="59"/>
                                        </p:tgtEl>
                                        <p:attrNameLst>
                                          <p:attrName>ppt_x</p:attrName>
                                        </p:attrNameLst>
                                      </p:cBhvr>
                                      <p:tavLst>
                                        <p:tav tm="0">
                                          <p:val>
                                            <p:strVal val="#ppt_x"/>
                                          </p:val>
                                        </p:tav>
                                        <p:tav tm="100000">
                                          <p:val>
                                            <p:strVal val="#ppt_x"/>
                                          </p:val>
                                        </p:tav>
                                      </p:tavLst>
                                    </p:anim>
                                    <p:anim calcmode="lin" valueType="num">
                                      <p:cBhvr>
                                        <p:cTn id="119" dur="600" fill="hold"/>
                                        <p:tgtEl>
                                          <p:spTgt spid="59"/>
                                        </p:tgtEl>
                                        <p:attrNameLst>
                                          <p:attrName>ppt_y</p:attrName>
                                        </p:attrNameLst>
                                      </p:cBhvr>
                                      <p:tavLst>
                                        <p:tav tm="0">
                                          <p:val>
                                            <p:strVal val="#ppt_y+.1"/>
                                          </p:val>
                                        </p:tav>
                                        <p:tav tm="100000">
                                          <p:val>
                                            <p:strVal val="#ppt_y"/>
                                          </p:val>
                                        </p:tav>
                                      </p:tavLst>
                                    </p:anim>
                                  </p:childTnLst>
                                </p:cTn>
                              </p:par>
                            </p:childTnLst>
                          </p:cTn>
                        </p:par>
                        <p:par>
                          <p:cTn id="120" fill="hold">
                            <p:stCondLst>
                              <p:cond delay="13100"/>
                            </p:stCondLst>
                            <p:childTnLst>
                              <p:par>
                                <p:cTn id="121" presetID="22" presetClass="entr" presetSubtype="8" fill="hold" nodeType="after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wipe(left)">
                                      <p:cBhvr>
                                        <p:cTn id="123" dur="300"/>
                                        <p:tgtEl>
                                          <p:spTgt spid="37"/>
                                        </p:tgtEl>
                                      </p:cBhvr>
                                    </p:animEffect>
                                  </p:childTnLst>
                                </p:cTn>
                              </p:par>
                            </p:childTnLst>
                          </p:cTn>
                        </p:par>
                        <p:par>
                          <p:cTn id="124" fill="hold">
                            <p:stCondLst>
                              <p:cond delay="13600"/>
                            </p:stCondLst>
                            <p:childTnLst>
                              <p:par>
                                <p:cTn id="125" presetID="53" presetClass="entr" presetSubtype="16"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 calcmode="lin" valueType="num">
                                      <p:cBhvr>
                                        <p:cTn id="127" dur="300" fill="hold"/>
                                        <p:tgtEl>
                                          <p:spTgt spid="48"/>
                                        </p:tgtEl>
                                        <p:attrNameLst>
                                          <p:attrName>ppt_w</p:attrName>
                                        </p:attrNameLst>
                                      </p:cBhvr>
                                      <p:tavLst>
                                        <p:tav tm="0">
                                          <p:val>
                                            <p:fltVal val="0"/>
                                          </p:val>
                                        </p:tav>
                                        <p:tav tm="100000">
                                          <p:val>
                                            <p:strVal val="#ppt_w"/>
                                          </p:val>
                                        </p:tav>
                                      </p:tavLst>
                                    </p:anim>
                                    <p:anim calcmode="lin" valueType="num">
                                      <p:cBhvr>
                                        <p:cTn id="128" dur="300" fill="hold"/>
                                        <p:tgtEl>
                                          <p:spTgt spid="48"/>
                                        </p:tgtEl>
                                        <p:attrNameLst>
                                          <p:attrName>ppt_h</p:attrName>
                                        </p:attrNameLst>
                                      </p:cBhvr>
                                      <p:tavLst>
                                        <p:tav tm="0">
                                          <p:val>
                                            <p:fltVal val="0"/>
                                          </p:val>
                                        </p:tav>
                                        <p:tav tm="100000">
                                          <p:val>
                                            <p:strVal val="#ppt_h"/>
                                          </p:val>
                                        </p:tav>
                                      </p:tavLst>
                                    </p:anim>
                                    <p:animEffect transition="in" filter="fade">
                                      <p:cBhvr>
                                        <p:cTn id="129" dur="300"/>
                                        <p:tgtEl>
                                          <p:spTgt spid="48"/>
                                        </p:tgtEl>
                                      </p:cBhvr>
                                    </p:animEffect>
                                  </p:childTnLst>
                                </p:cTn>
                              </p:par>
                            </p:childTnLst>
                          </p:cTn>
                        </p:par>
                        <p:par>
                          <p:cTn id="130" fill="hold">
                            <p:stCondLst>
                              <p:cond delay="14100"/>
                            </p:stCondLst>
                            <p:childTnLst>
                              <p:par>
                                <p:cTn id="131" presetID="10" presetClass="entr" presetSubtype="0"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fade">
                                      <p:cBhvr>
                                        <p:cTn id="133" dur="300"/>
                                        <p:tgtEl>
                                          <p:spTgt spid="49"/>
                                        </p:tgtEl>
                                      </p:cBhvr>
                                    </p:animEffect>
                                  </p:childTnLst>
                                </p:cTn>
                              </p:par>
                            </p:childTnLst>
                          </p:cTn>
                        </p:par>
                        <p:par>
                          <p:cTn id="134" fill="hold">
                            <p:stCondLst>
                              <p:cond delay="14600"/>
                            </p:stCondLst>
                            <p:childTnLst>
                              <p:par>
                                <p:cTn id="135" presetID="53" presetClass="entr" presetSubtype="16" fill="hold" grpId="0" nodeType="afterEffect">
                                  <p:stCondLst>
                                    <p:cond delay="0"/>
                                  </p:stCondLst>
                                  <p:childTnLst>
                                    <p:set>
                                      <p:cBhvr>
                                        <p:cTn id="136" dur="1" fill="hold">
                                          <p:stCondLst>
                                            <p:cond delay="0"/>
                                          </p:stCondLst>
                                        </p:cTn>
                                        <p:tgtEl>
                                          <p:spTgt spid="70"/>
                                        </p:tgtEl>
                                        <p:attrNameLst>
                                          <p:attrName>style.visibility</p:attrName>
                                        </p:attrNameLst>
                                      </p:cBhvr>
                                      <p:to>
                                        <p:strVal val="visible"/>
                                      </p:to>
                                    </p:set>
                                    <p:anim calcmode="lin" valueType="num">
                                      <p:cBhvr>
                                        <p:cTn id="137" dur="300" fill="hold"/>
                                        <p:tgtEl>
                                          <p:spTgt spid="70"/>
                                        </p:tgtEl>
                                        <p:attrNameLst>
                                          <p:attrName>ppt_w</p:attrName>
                                        </p:attrNameLst>
                                      </p:cBhvr>
                                      <p:tavLst>
                                        <p:tav tm="0">
                                          <p:val>
                                            <p:fltVal val="0"/>
                                          </p:val>
                                        </p:tav>
                                        <p:tav tm="100000">
                                          <p:val>
                                            <p:strVal val="#ppt_w"/>
                                          </p:val>
                                        </p:tav>
                                      </p:tavLst>
                                    </p:anim>
                                    <p:anim calcmode="lin" valueType="num">
                                      <p:cBhvr>
                                        <p:cTn id="138" dur="300" fill="hold"/>
                                        <p:tgtEl>
                                          <p:spTgt spid="70"/>
                                        </p:tgtEl>
                                        <p:attrNameLst>
                                          <p:attrName>ppt_h</p:attrName>
                                        </p:attrNameLst>
                                      </p:cBhvr>
                                      <p:tavLst>
                                        <p:tav tm="0">
                                          <p:val>
                                            <p:fltVal val="0"/>
                                          </p:val>
                                        </p:tav>
                                        <p:tav tm="100000">
                                          <p:val>
                                            <p:strVal val="#ppt_h"/>
                                          </p:val>
                                        </p:tav>
                                      </p:tavLst>
                                    </p:anim>
                                    <p:animEffect transition="in" filter="fade">
                                      <p:cBhvr>
                                        <p:cTn id="139" dur="300"/>
                                        <p:tgtEl>
                                          <p:spTgt spid="70"/>
                                        </p:tgtEl>
                                      </p:cBhvr>
                                    </p:animEffect>
                                  </p:childTnLst>
                                </p:cTn>
                              </p:par>
                            </p:childTnLst>
                          </p:cTn>
                        </p:par>
                        <p:par>
                          <p:cTn id="140" fill="hold">
                            <p:stCondLst>
                              <p:cond delay="15100"/>
                            </p:stCondLst>
                            <p:childTnLst>
                              <p:par>
                                <p:cTn id="141" presetID="22" presetClass="entr" presetSubtype="1" fill="hold" grpId="0" nodeType="after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wipe(up)">
                                      <p:cBhvr>
                                        <p:cTn id="143" dur="300"/>
                                        <p:tgtEl>
                                          <p:spTgt spid="67"/>
                                        </p:tgtEl>
                                      </p:cBhvr>
                                    </p:animEffect>
                                  </p:childTnLst>
                                </p:cTn>
                              </p:par>
                            </p:childTnLst>
                          </p:cTn>
                        </p:par>
                        <p:par>
                          <p:cTn id="144" fill="hold">
                            <p:stCondLst>
                              <p:cond delay="15600"/>
                            </p:stCondLst>
                            <p:childTnLst>
                              <p:par>
                                <p:cTn id="145" presetID="10" presetClass="entr" presetSubtype="0" fill="hold" grpId="0" nodeType="after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fade">
                                      <p:cBhvr>
                                        <p:cTn id="147" dur="300"/>
                                        <p:tgtEl>
                                          <p:spTgt spid="69"/>
                                        </p:tgtEl>
                                      </p:cBhvr>
                                    </p:animEffect>
                                  </p:childTnLst>
                                </p:cTn>
                              </p:par>
                            </p:childTnLst>
                          </p:cTn>
                        </p:par>
                        <p:par>
                          <p:cTn id="148" fill="hold">
                            <p:stCondLst>
                              <p:cond delay="16100"/>
                            </p:stCondLst>
                            <p:childTnLst>
                              <p:par>
                                <p:cTn id="149" presetID="22" presetClass="entr" presetSubtype="8" fill="hold" nodeType="afterEffect">
                                  <p:stCondLst>
                                    <p:cond delay="0"/>
                                  </p:stCondLst>
                                  <p:childTnLst>
                                    <p:set>
                                      <p:cBhvr>
                                        <p:cTn id="150" dur="1" fill="hold">
                                          <p:stCondLst>
                                            <p:cond delay="0"/>
                                          </p:stCondLst>
                                        </p:cTn>
                                        <p:tgtEl>
                                          <p:spTgt spid="50"/>
                                        </p:tgtEl>
                                        <p:attrNameLst>
                                          <p:attrName>style.visibility</p:attrName>
                                        </p:attrNameLst>
                                      </p:cBhvr>
                                      <p:to>
                                        <p:strVal val="visible"/>
                                      </p:to>
                                    </p:set>
                                    <p:animEffect transition="in" filter="wipe(left)">
                                      <p:cBhvr>
                                        <p:cTn id="151" dur="300"/>
                                        <p:tgtEl>
                                          <p:spTgt spid="50"/>
                                        </p:tgtEl>
                                      </p:cBhvr>
                                    </p:animEffect>
                                  </p:childTnLst>
                                </p:cTn>
                              </p:par>
                            </p:childTnLst>
                          </p:cTn>
                        </p:par>
                        <p:par>
                          <p:cTn id="152" fill="hold">
                            <p:stCondLst>
                              <p:cond delay="16600"/>
                            </p:stCondLst>
                            <p:childTnLst>
                              <p:par>
                                <p:cTn id="153" presetID="10" presetClass="entr" presetSubtype="0" fill="hold" grpId="0" nodeType="afterEffect">
                                  <p:stCondLst>
                                    <p:cond delay="0"/>
                                  </p:stCondLst>
                                  <p:childTnLst>
                                    <p:set>
                                      <p:cBhvr>
                                        <p:cTn id="154" dur="1" fill="hold">
                                          <p:stCondLst>
                                            <p:cond delay="0"/>
                                          </p:stCondLst>
                                        </p:cTn>
                                        <p:tgtEl>
                                          <p:spTgt spid="57"/>
                                        </p:tgtEl>
                                        <p:attrNameLst>
                                          <p:attrName>style.visibility</p:attrName>
                                        </p:attrNameLst>
                                      </p:cBhvr>
                                      <p:to>
                                        <p:strVal val="visible"/>
                                      </p:to>
                                    </p:set>
                                    <p:animEffect transition="in" filter="fade">
                                      <p:cBhvr>
                                        <p:cTn id="155" dur="300"/>
                                        <p:tgtEl>
                                          <p:spTgt spid="57"/>
                                        </p:tgtEl>
                                      </p:cBhvr>
                                    </p:animEffect>
                                  </p:childTnLst>
                                </p:cTn>
                              </p:par>
                            </p:childTnLst>
                          </p:cTn>
                        </p:par>
                        <p:par>
                          <p:cTn id="156" fill="hold">
                            <p:stCondLst>
                              <p:cond delay="17100"/>
                            </p:stCondLst>
                            <p:childTnLst>
                              <p:par>
                                <p:cTn id="157" presetID="10" presetClass="entr" presetSubtype="0" fill="hold" grpId="0" nodeType="afterEffect">
                                  <p:stCondLst>
                                    <p:cond delay="0"/>
                                  </p:stCondLst>
                                  <p:childTnLst>
                                    <p:set>
                                      <p:cBhvr>
                                        <p:cTn id="158" dur="1" fill="hold">
                                          <p:stCondLst>
                                            <p:cond delay="0"/>
                                          </p:stCondLst>
                                        </p:cTn>
                                        <p:tgtEl>
                                          <p:spTgt spid="66"/>
                                        </p:tgtEl>
                                        <p:attrNameLst>
                                          <p:attrName>style.visibility</p:attrName>
                                        </p:attrNameLst>
                                      </p:cBhvr>
                                      <p:to>
                                        <p:strVal val="visible"/>
                                      </p:to>
                                    </p:set>
                                    <p:animEffect transition="in" filter="fade">
                                      <p:cBhvr>
                                        <p:cTn id="159" dur="3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0" grpId="0" animBg="1"/>
      <p:bldP spid="40" grpId="0" animBg="1"/>
      <p:bldP spid="41" grpId="0" animBg="1"/>
      <p:bldP spid="42" grpId="0" animBg="1"/>
      <p:bldP spid="43" grpId="0" animBg="1"/>
      <p:bldP spid="44" grpId="0" animBg="1"/>
      <p:bldP spid="45" grpId="0" bldLvl="0" animBg="1"/>
      <p:bldP spid="46" grpId="0"/>
      <p:bldP spid="47" grpId="0" bldLvl="0" animBg="1"/>
      <p:bldP spid="48" grpId="0" animBg="1"/>
      <p:bldP spid="49" grpId="0" animBg="1"/>
      <p:bldP spid="56" grpId="0" animBg="1"/>
      <p:bldP spid="57" grpId="0"/>
      <p:bldP spid="58" grpId="0" bldLvl="0" animBg="1"/>
      <p:bldP spid="59" grpId="0"/>
      <p:bldP spid="60" grpId="0" bldLvl="0" animBg="1"/>
      <p:bldP spid="61" grpId="0" animBg="1"/>
      <p:bldP spid="62" grpId="0" bldLvl="0" animBg="1"/>
      <p:bldP spid="63" grpId="0"/>
      <p:bldP spid="64" grpId="0" bldLvl="0" animBg="1"/>
      <p:bldP spid="65" grpId="0" animBg="1"/>
      <p:bldP spid="66" grpId="0"/>
      <p:bldP spid="67" grpId="0" animBg="1"/>
      <p:bldP spid="69" grpId="0" bldLvl="0" animBg="1"/>
      <p:bldP spid="7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268" y="283668"/>
            <a:ext cx="4357370" cy="674370"/>
          </a:xfrm>
          <a:prstGeom prst="rect">
            <a:avLst/>
          </a:prstGeom>
          <a:noFill/>
        </p:spPr>
        <p:txBody>
          <a:bodyPr wrap="none" lIns="121615" tIns="60808" rIns="121615" bIns="60808" rtlCol="0">
            <a:spAutoFit/>
          </a:bodyPr>
          <a:lstStyle/>
          <a:p>
            <a:pPr algn="l" fontAlgn="base">
              <a:spcBef>
                <a:spcPct val="0"/>
              </a:spcBef>
              <a:spcAft>
                <a:spcPct val="0"/>
              </a:spcAft>
              <a:buFont typeface="Arial" panose="020B0604020202020204" pitchFamily="34" charset="0"/>
              <a:buNone/>
            </a:pPr>
            <a:r>
              <a:rPr lang="zh-CN" altLang="en-US" sz="3600" dirty="0">
                <a:solidFill>
                  <a:srgbClr val="333333"/>
                </a:solidFill>
                <a:latin typeface="微软雅黑" panose="020B0503020204020204" pitchFamily="34" charset="-122"/>
                <a:ea typeface="微软雅黑" panose="020B0503020204020204" pitchFamily="34" charset="-122"/>
              </a:rPr>
              <a:t>团体心理治疗的分类</a:t>
            </a:r>
          </a:p>
        </p:txBody>
      </p:sp>
      <p:sp>
        <p:nvSpPr>
          <p:cNvPr id="6" name="Freeform 5"/>
          <p:cNvSpPr>
            <a:spLocks noEditPoints="1"/>
          </p:cNvSpPr>
          <p:nvPr/>
        </p:nvSpPr>
        <p:spPr bwMode="auto">
          <a:xfrm>
            <a:off x="336449" y="267685"/>
            <a:ext cx="572961" cy="571357"/>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grpSp>
        <p:nvGrpSpPr>
          <p:cNvPr id="44" name="组合 43"/>
          <p:cNvGrpSpPr/>
          <p:nvPr/>
        </p:nvGrpSpPr>
        <p:grpSpPr>
          <a:xfrm>
            <a:off x="1523403" y="1801206"/>
            <a:ext cx="2001609" cy="889661"/>
            <a:chOff x="465719" y="1295954"/>
            <a:chExt cx="1658494" cy="740511"/>
          </a:xfrm>
        </p:grpSpPr>
        <p:sp>
          <p:nvSpPr>
            <p:cNvPr id="45"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23B9D6"/>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sp>
          <p:nvSpPr>
            <p:cNvPr id="46"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47" name="TextBox 46"/>
          <p:cNvSpPr txBox="1"/>
          <p:nvPr/>
        </p:nvSpPr>
        <p:spPr>
          <a:xfrm>
            <a:off x="3738517" y="2060794"/>
            <a:ext cx="7346669" cy="748665"/>
          </a:xfrm>
          <a:prstGeom prst="rect">
            <a:avLst/>
          </a:prstGeom>
          <a:noFill/>
        </p:spPr>
        <p:txBody>
          <a:bodyPr wrap="square" lIns="104046" tIns="52023" rIns="104046" bIns="52023" rtlCol="0">
            <a:spAutoFit/>
          </a:bodyPr>
          <a:lstStyle/>
          <a:p>
            <a:pPr>
              <a:lnSpc>
                <a:spcPct val="150000"/>
              </a:lnSpc>
            </a:pPr>
            <a:r>
              <a:rPr lang="zh-CN" sz="2800" dirty="0">
                <a:solidFill>
                  <a:schemeClr val="tx1">
                    <a:lumMod val="95000"/>
                    <a:lumOff val="5000"/>
                  </a:schemeClr>
                </a:solidFill>
                <a:latin typeface="微软雅黑" panose="020B0503020204020204" pitchFamily="34" charset="-122"/>
                <a:ea typeface="微软雅黑" panose="020B0503020204020204" pitchFamily="34" charset="-122"/>
              </a:rPr>
              <a:t>是否有固定程序</a:t>
            </a:r>
          </a:p>
        </p:txBody>
      </p:sp>
      <p:sp>
        <p:nvSpPr>
          <p:cNvPr id="48" name="TextBox 47"/>
          <p:cNvSpPr txBox="1"/>
          <p:nvPr/>
        </p:nvSpPr>
        <p:spPr>
          <a:xfrm>
            <a:off x="3597275" y="1690370"/>
            <a:ext cx="5561330" cy="560705"/>
          </a:xfrm>
          <a:prstGeom prst="rect">
            <a:avLst/>
          </a:prstGeom>
          <a:noFill/>
        </p:spPr>
        <p:txBody>
          <a:bodyPr wrap="square" lIns="68846" tIns="34423" rIns="68846" bIns="34423" rtlCol="0">
            <a:spAutoFit/>
          </a:bodyPr>
          <a:lstStyle/>
          <a:p>
            <a:r>
              <a:rPr lang="zh-CN" sz="3200" b="1" dirty="0">
                <a:solidFill>
                  <a:schemeClr val="tx1">
                    <a:lumMod val="75000"/>
                    <a:lumOff val="25000"/>
                  </a:schemeClr>
                </a:solidFill>
                <a:latin typeface="微软雅黑" panose="020B0503020204020204" pitchFamily="34" charset="-122"/>
                <a:ea typeface="微软雅黑" panose="020B0503020204020204" pitchFamily="34" charset="-122"/>
              </a:rPr>
              <a:t>（一）结构式与非结构式团体</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523403" y="4825739"/>
            <a:ext cx="2001609" cy="932211"/>
            <a:chOff x="465719" y="3291830"/>
            <a:chExt cx="1658494" cy="740511"/>
          </a:xfrm>
        </p:grpSpPr>
        <p:sp>
          <p:nvSpPr>
            <p:cNvPr id="50"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23B9D6"/>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2" name="TextBox 51"/>
          <p:cNvSpPr txBox="1"/>
          <p:nvPr/>
        </p:nvSpPr>
        <p:spPr>
          <a:xfrm>
            <a:off x="3738517" y="3728856"/>
            <a:ext cx="7346669" cy="748665"/>
          </a:xfrm>
          <a:prstGeom prst="rect">
            <a:avLst/>
          </a:prstGeom>
          <a:noFill/>
        </p:spPr>
        <p:txBody>
          <a:bodyPr wrap="square" lIns="104046" tIns="52023" rIns="104046" bIns="52023" rtlCol="0">
            <a:spAutoFit/>
          </a:bodyP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组员是否固定</a:t>
            </a:r>
          </a:p>
        </p:txBody>
      </p:sp>
      <p:sp>
        <p:nvSpPr>
          <p:cNvPr id="53" name="TextBox 52"/>
          <p:cNvSpPr txBox="1"/>
          <p:nvPr/>
        </p:nvSpPr>
        <p:spPr>
          <a:xfrm>
            <a:off x="3597275" y="3253105"/>
            <a:ext cx="5225415" cy="560705"/>
          </a:xfrm>
          <a:prstGeom prst="rect">
            <a:avLst/>
          </a:prstGeom>
          <a:noFill/>
        </p:spPr>
        <p:txBody>
          <a:bodyPr wrap="square" lIns="68846" tIns="34423" rIns="68846" bIns="34423" rtlCol="0">
            <a:spAutoFit/>
          </a:bodyPr>
          <a:lstStyle/>
          <a:p>
            <a:r>
              <a:rPr lang="zh-CN" altLang="zh-CN" sz="32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二</a:t>
            </a:r>
            <a:r>
              <a:rPr lang="zh-CN" altLang="zh-CN" sz="32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封闭式与开放式团体</a:t>
            </a:r>
          </a:p>
        </p:txBody>
      </p:sp>
      <p:sp>
        <p:nvSpPr>
          <p:cNvPr id="54" name="TextBox 53"/>
          <p:cNvSpPr txBox="1"/>
          <p:nvPr/>
        </p:nvSpPr>
        <p:spPr>
          <a:xfrm>
            <a:off x="3738517" y="5078339"/>
            <a:ext cx="7346669" cy="748665"/>
          </a:xfrm>
          <a:prstGeom prst="rect">
            <a:avLst/>
          </a:prstGeom>
          <a:noFill/>
        </p:spPr>
        <p:txBody>
          <a:bodyPr wrap="square" lIns="104046" tIns="52023" rIns="104046" bIns="52023" rtlCol="0">
            <a:spAutoFit/>
          </a:bodyP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团体组员本身的条件或问题是否具有相似性</a:t>
            </a:r>
          </a:p>
        </p:txBody>
      </p:sp>
      <p:sp>
        <p:nvSpPr>
          <p:cNvPr id="55" name="TextBox 54"/>
          <p:cNvSpPr txBox="1"/>
          <p:nvPr/>
        </p:nvSpPr>
        <p:spPr>
          <a:xfrm>
            <a:off x="3738245" y="4707255"/>
            <a:ext cx="5864860" cy="560705"/>
          </a:xfrm>
          <a:prstGeom prst="rect">
            <a:avLst/>
          </a:prstGeom>
          <a:noFill/>
        </p:spPr>
        <p:txBody>
          <a:bodyPr wrap="square" lIns="68846" tIns="34423" rIns="68846" bIns="34423" rtlCol="0">
            <a:spAutoFit/>
          </a:bodyPr>
          <a:lstStyle/>
          <a:p>
            <a:r>
              <a:rPr lang="zh-CN" altLang="zh-CN" sz="32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zh-CN" sz="32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同质式与异质式团体治疗</a:t>
            </a:r>
          </a:p>
        </p:txBody>
      </p:sp>
      <p:grpSp>
        <p:nvGrpSpPr>
          <p:cNvPr id="56" name="Group 4"/>
          <p:cNvGrpSpPr/>
          <p:nvPr/>
        </p:nvGrpSpPr>
        <p:grpSpPr>
          <a:xfrm>
            <a:off x="1523403" y="3317656"/>
            <a:ext cx="2001609" cy="931322"/>
            <a:chOff x="1372486" y="3793072"/>
            <a:chExt cx="6146978" cy="2804667"/>
          </a:xfrm>
        </p:grpSpPr>
        <p:sp>
          <p:nvSpPr>
            <p:cNvPr id="57"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a:latin typeface="微软雅黑" panose="020B0503020204020204" pitchFamily="34" charset="-122"/>
                <a:ea typeface="微软雅黑" panose="020B0503020204020204" pitchFamily="34" charset="-122"/>
              </a:endParaRPr>
            </a:p>
          </p:txBody>
        </p:sp>
        <p:grpSp>
          <p:nvGrpSpPr>
            <p:cNvPr id="58" name="Group 2"/>
            <p:cNvGrpSpPr/>
            <p:nvPr/>
          </p:nvGrpSpPr>
          <p:grpSpPr bwMode="auto">
            <a:xfrm>
              <a:off x="3531959" y="4060393"/>
              <a:ext cx="1906518" cy="1888205"/>
              <a:chOff x="1569458" y="688424"/>
              <a:chExt cx="334962" cy="331788"/>
            </a:xfrm>
            <a:solidFill>
              <a:schemeClr val="bg1"/>
            </a:solidFill>
          </p:grpSpPr>
          <p:sp>
            <p:nvSpPr>
              <p:cNvPr id="59"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60"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61"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62"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63"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sp>
            <p:nvSpPr>
              <p:cNvPr id="64"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xmlns="" Requires="p14">
      <p:transition spd="slow" p14:dur="2000" advTm="7977"/>
    </mc:Choice>
    <mc:Fallback>
      <p:transition spd="slow" advTm="7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1019"/>
                            </p:stCondLst>
                            <p:childTnLst>
                              <p:par>
                                <p:cTn id="19" presetID="2" presetClass="entr" presetSubtype="8" decel="10000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par>
                          <p:cTn id="23" fill="hold">
                            <p:stCondLst>
                              <p:cond delay="1519"/>
                            </p:stCondLst>
                            <p:childTnLst>
                              <p:par>
                                <p:cTn id="24" presetID="10" presetClass="entr" presetSubtype="0"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2019"/>
                            </p:stCondLst>
                            <p:childTnLst>
                              <p:par>
                                <p:cTn id="28" presetID="22" presetClass="entr" presetSubtype="8"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750"/>
                                        <p:tgtEl>
                                          <p:spTgt spid="47"/>
                                        </p:tgtEl>
                                      </p:cBhvr>
                                    </p:animEffect>
                                  </p:childTnLst>
                                </p:cTn>
                              </p:par>
                            </p:childTnLst>
                          </p:cTn>
                        </p:par>
                        <p:par>
                          <p:cTn id="31" fill="hold">
                            <p:stCondLst>
                              <p:cond delay="3019"/>
                            </p:stCondLst>
                            <p:childTnLst>
                              <p:par>
                                <p:cTn id="32" presetID="2" presetClass="entr" presetSubtype="8" decel="100000"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0-#ppt_w/2"/>
                                          </p:val>
                                        </p:tav>
                                        <p:tav tm="100000">
                                          <p:val>
                                            <p:strVal val="#ppt_x"/>
                                          </p:val>
                                        </p:tav>
                                      </p:tavLst>
                                    </p:anim>
                                    <p:anim calcmode="lin" valueType="num">
                                      <p:cBhvr additive="base">
                                        <p:cTn id="35" dur="500" fill="hold"/>
                                        <p:tgtEl>
                                          <p:spTgt spid="56"/>
                                        </p:tgtEl>
                                        <p:attrNameLst>
                                          <p:attrName>ppt_y</p:attrName>
                                        </p:attrNameLst>
                                      </p:cBhvr>
                                      <p:tavLst>
                                        <p:tav tm="0">
                                          <p:val>
                                            <p:strVal val="#ppt_y"/>
                                          </p:val>
                                        </p:tav>
                                        <p:tav tm="100000">
                                          <p:val>
                                            <p:strVal val="#ppt_y"/>
                                          </p:val>
                                        </p:tav>
                                      </p:tavLst>
                                    </p:anim>
                                  </p:childTnLst>
                                </p:cTn>
                              </p:par>
                            </p:childTnLst>
                          </p:cTn>
                        </p:par>
                        <p:par>
                          <p:cTn id="36" fill="hold">
                            <p:stCondLst>
                              <p:cond delay="3519"/>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19"/>
                            </p:stCondLst>
                            <p:childTnLst>
                              <p:par>
                                <p:cTn id="41" presetID="22" presetClass="entr" presetSubtype="8"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750"/>
                                        <p:tgtEl>
                                          <p:spTgt spid="52"/>
                                        </p:tgtEl>
                                      </p:cBhvr>
                                    </p:animEffect>
                                  </p:childTnLst>
                                </p:cTn>
                              </p:par>
                            </p:childTnLst>
                          </p:cTn>
                        </p:par>
                        <p:par>
                          <p:cTn id="44" fill="hold">
                            <p:stCondLst>
                              <p:cond delay="5019"/>
                            </p:stCondLst>
                            <p:childTnLst>
                              <p:par>
                                <p:cTn id="45" presetID="2" presetClass="entr" presetSubtype="8" decel="100000"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childTnLst>
                          </p:cTn>
                        </p:par>
                        <p:par>
                          <p:cTn id="49" fill="hold">
                            <p:stCondLst>
                              <p:cond delay="5519"/>
                            </p:stCondLst>
                            <p:childTnLst>
                              <p:par>
                                <p:cTn id="50" presetID="10" presetClass="entr" presetSubtype="0"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childTnLst>
                          </p:cTn>
                        </p:par>
                        <p:par>
                          <p:cTn id="53" fill="hold">
                            <p:stCondLst>
                              <p:cond delay="6019"/>
                            </p:stCondLst>
                            <p:childTnLst>
                              <p:par>
                                <p:cTn id="54" presetID="22" presetClass="entr" presetSubtype="8"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7" grpId="0"/>
      <p:bldP spid="48"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7268" y="283668"/>
            <a:ext cx="4814570" cy="674370"/>
          </a:xfrm>
          <a:prstGeom prst="rect">
            <a:avLst/>
          </a:prstGeom>
          <a:noFill/>
        </p:spPr>
        <p:txBody>
          <a:bodyPr wrap="none" lIns="121615" tIns="60808" rIns="121615" bIns="60808" rtlCol="0">
            <a:spAutoFit/>
          </a:bodyPr>
          <a:lstStyle/>
          <a:p>
            <a:pPr fontAlgn="base">
              <a:spcBef>
                <a:spcPct val="0"/>
              </a:spcBef>
              <a:spcAft>
                <a:spcPct val="0"/>
              </a:spcAft>
              <a:buFont typeface="Arial" panose="020B0604020202020204" pitchFamily="34" charset="0"/>
              <a:buNone/>
            </a:pPr>
            <a:r>
              <a:rPr lang="zh-CN" altLang="en-US" sz="3600" dirty="0">
                <a:solidFill>
                  <a:srgbClr val="333333"/>
                </a:solidFill>
                <a:latin typeface="微软雅黑" panose="020B0503020204020204" pitchFamily="34" charset="-122"/>
                <a:ea typeface="微软雅黑" panose="020B0503020204020204" pitchFamily="34" charset="-122"/>
              </a:rPr>
              <a:t>封闭式团体的发展阶段</a:t>
            </a:r>
          </a:p>
        </p:txBody>
      </p:sp>
      <p:sp>
        <p:nvSpPr>
          <p:cNvPr id="6" name="Freeform 5"/>
          <p:cNvSpPr>
            <a:spLocks noEditPoints="1"/>
          </p:cNvSpPr>
          <p:nvPr/>
        </p:nvSpPr>
        <p:spPr bwMode="auto">
          <a:xfrm>
            <a:off x="336449" y="267685"/>
            <a:ext cx="572961" cy="571357"/>
          </a:xfrm>
          <a:custGeom>
            <a:avLst/>
            <a:gdLst>
              <a:gd name="T0" fmla="*/ 517 w 1374"/>
              <a:gd name="T1" fmla="*/ 1009 h 1374"/>
              <a:gd name="T2" fmla="*/ 901 w 1374"/>
              <a:gd name="T3" fmla="*/ 1009 h 1374"/>
              <a:gd name="T4" fmla="*/ 940 w 1374"/>
              <a:gd name="T5" fmla="*/ 1047 h 1374"/>
              <a:gd name="T6" fmla="*/ 901 w 1374"/>
              <a:gd name="T7" fmla="*/ 1085 h 1374"/>
              <a:gd name="T8" fmla="*/ 517 w 1374"/>
              <a:gd name="T9" fmla="*/ 1085 h 1374"/>
              <a:gd name="T10" fmla="*/ 479 w 1374"/>
              <a:gd name="T11" fmla="*/ 1047 h 1374"/>
              <a:gd name="T12" fmla="*/ 517 w 1374"/>
              <a:gd name="T13" fmla="*/ 1009 h 1374"/>
              <a:gd name="T14" fmla="*/ 500 w 1374"/>
              <a:gd name="T15" fmla="*/ 844 h 1374"/>
              <a:gd name="T16" fmla="*/ 730 w 1374"/>
              <a:gd name="T17" fmla="*/ 465 h 1374"/>
              <a:gd name="T18" fmla="*/ 836 w 1374"/>
              <a:gd name="T19" fmla="*/ 529 h 1374"/>
              <a:gd name="T20" fmla="*/ 606 w 1374"/>
              <a:gd name="T21" fmla="*/ 908 h 1374"/>
              <a:gd name="T22" fmla="*/ 500 w 1374"/>
              <a:gd name="T23" fmla="*/ 844 h 1374"/>
              <a:gd name="T24" fmla="*/ 352 w 1374"/>
              <a:gd name="T25" fmla="*/ 754 h 1374"/>
              <a:gd name="T26" fmla="*/ 582 w 1374"/>
              <a:gd name="T27" fmla="*/ 375 h 1374"/>
              <a:gd name="T28" fmla="*/ 688 w 1374"/>
              <a:gd name="T29" fmla="*/ 439 h 1374"/>
              <a:gd name="T30" fmla="*/ 458 w 1374"/>
              <a:gd name="T31" fmla="*/ 818 h 1374"/>
              <a:gd name="T32" fmla="*/ 352 w 1374"/>
              <a:gd name="T33" fmla="*/ 754 h 1374"/>
              <a:gd name="T34" fmla="*/ 326 w 1374"/>
              <a:gd name="T35" fmla="*/ 1027 h 1374"/>
              <a:gd name="T36" fmla="*/ 349 w 1374"/>
              <a:gd name="T37" fmla="*/ 826 h 1374"/>
              <a:gd name="T38" fmla="*/ 542 w 1374"/>
              <a:gd name="T39" fmla="*/ 943 h 1374"/>
              <a:gd name="T40" fmla="*/ 376 w 1374"/>
              <a:gd name="T41" fmla="*/ 1057 h 1374"/>
              <a:gd name="T42" fmla="*/ 326 w 1374"/>
              <a:gd name="T43" fmla="*/ 1027 h 1374"/>
              <a:gd name="T44" fmla="*/ 640 w 1374"/>
              <a:gd name="T45" fmla="*/ 279 h 1374"/>
              <a:gd name="T46" fmla="*/ 894 w 1374"/>
              <a:gd name="T47" fmla="*/ 433 h 1374"/>
              <a:gd name="T48" fmla="*/ 844 w 1374"/>
              <a:gd name="T49" fmla="*/ 515 h 1374"/>
              <a:gd name="T50" fmla="*/ 589 w 1374"/>
              <a:gd name="T51" fmla="*/ 360 h 1374"/>
              <a:gd name="T52" fmla="*/ 640 w 1374"/>
              <a:gd name="T53" fmla="*/ 279 h 1374"/>
              <a:gd name="T54" fmla="*/ 677 w 1374"/>
              <a:gd name="T55" fmla="*/ 217 h 1374"/>
              <a:gd name="T56" fmla="*/ 770 w 1374"/>
              <a:gd name="T57" fmla="*/ 194 h 1374"/>
              <a:gd name="T58" fmla="*/ 909 w 1374"/>
              <a:gd name="T59" fmla="*/ 279 h 1374"/>
              <a:gd name="T60" fmla="*/ 932 w 1374"/>
              <a:gd name="T61" fmla="*/ 371 h 1374"/>
              <a:gd name="T62" fmla="*/ 903 w 1374"/>
              <a:gd name="T63" fmla="*/ 418 h 1374"/>
              <a:gd name="T64" fmla="*/ 649 w 1374"/>
              <a:gd name="T65" fmla="*/ 264 h 1374"/>
              <a:gd name="T66" fmla="*/ 677 w 1374"/>
              <a:gd name="T67" fmla="*/ 217 h 1374"/>
              <a:gd name="T68" fmla="*/ 687 w 1374"/>
              <a:gd name="T69" fmla="*/ 0 h 1374"/>
              <a:gd name="T70" fmla="*/ 1374 w 1374"/>
              <a:gd name="T71" fmla="*/ 687 h 1374"/>
              <a:gd name="T72" fmla="*/ 687 w 1374"/>
              <a:gd name="T73" fmla="*/ 1374 h 1374"/>
              <a:gd name="T74" fmla="*/ 0 w 1374"/>
              <a:gd name="T75" fmla="*/ 687 h 1374"/>
              <a:gd name="T76" fmla="*/ 687 w 1374"/>
              <a:gd name="T77" fmla="*/ 0 h 1374"/>
              <a:gd name="T78" fmla="*/ 687 w 1374"/>
              <a:gd name="T79" fmla="*/ 131 h 1374"/>
              <a:gd name="T80" fmla="*/ 1244 w 1374"/>
              <a:gd name="T81" fmla="*/ 687 h 1374"/>
              <a:gd name="T82" fmla="*/ 687 w 1374"/>
              <a:gd name="T83" fmla="*/ 1244 h 1374"/>
              <a:gd name="T84" fmla="*/ 131 w 1374"/>
              <a:gd name="T85" fmla="*/ 687 h 1374"/>
              <a:gd name="T86" fmla="*/ 687 w 1374"/>
              <a:gd name="T87" fmla="*/ 131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374">
                <a:moveTo>
                  <a:pt x="517" y="1009"/>
                </a:moveTo>
                <a:lnTo>
                  <a:pt x="901" y="1009"/>
                </a:lnTo>
                <a:cubicBezTo>
                  <a:pt x="923" y="1009"/>
                  <a:pt x="940" y="1026"/>
                  <a:pt x="940" y="1047"/>
                </a:cubicBezTo>
                <a:cubicBezTo>
                  <a:pt x="940" y="1068"/>
                  <a:pt x="923" y="1085"/>
                  <a:pt x="901" y="1085"/>
                </a:cubicBezTo>
                <a:lnTo>
                  <a:pt x="517" y="1085"/>
                </a:lnTo>
                <a:cubicBezTo>
                  <a:pt x="496" y="1085"/>
                  <a:pt x="479" y="1068"/>
                  <a:pt x="479" y="1047"/>
                </a:cubicBezTo>
                <a:cubicBezTo>
                  <a:pt x="479" y="1026"/>
                  <a:pt x="496" y="1009"/>
                  <a:pt x="517" y="1009"/>
                </a:cubicBezTo>
                <a:close/>
                <a:moveTo>
                  <a:pt x="500" y="844"/>
                </a:moveTo>
                <a:lnTo>
                  <a:pt x="730" y="465"/>
                </a:lnTo>
                <a:lnTo>
                  <a:pt x="836" y="529"/>
                </a:lnTo>
                <a:lnTo>
                  <a:pt x="606" y="908"/>
                </a:lnTo>
                <a:lnTo>
                  <a:pt x="500" y="844"/>
                </a:lnTo>
                <a:close/>
                <a:moveTo>
                  <a:pt x="352" y="754"/>
                </a:moveTo>
                <a:lnTo>
                  <a:pt x="582" y="375"/>
                </a:lnTo>
                <a:lnTo>
                  <a:pt x="688" y="439"/>
                </a:lnTo>
                <a:lnTo>
                  <a:pt x="458" y="818"/>
                </a:lnTo>
                <a:lnTo>
                  <a:pt x="352" y="754"/>
                </a:lnTo>
                <a:close/>
                <a:moveTo>
                  <a:pt x="326" y="1027"/>
                </a:moveTo>
                <a:lnTo>
                  <a:pt x="349" y="826"/>
                </a:lnTo>
                <a:lnTo>
                  <a:pt x="542" y="943"/>
                </a:lnTo>
                <a:lnTo>
                  <a:pt x="376" y="1057"/>
                </a:lnTo>
                <a:cubicBezTo>
                  <a:pt x="348" y="1078"/>
                  <a:pt x="320" y="1061"/>
                  <a:pt x="326" y="1027"/>
                </a:cubicBezTo>
                <a:close/>
                <a:moveTo>
                  <a:pt x="640" y="279"/>
                </a:moveTo>
                <a:lnTo>
                  <a:pt x="894" y="433"/>
                </a:lnTo>
                <a:lnTo>
                  <a:pt x="844" y="515"/>
                </a:lnTo>
                <a:lnTo>
                  <a:pt x="589" y="360"/>
                </a:lnTo>
                <a:lnTo>
                  <a:pt x="640" y="279"/>
                </a:lnTo>
                <a:close/>
                <a:moveTo>
                  <a:pt x="677" y="217"/>
                </a:moveTo>
                <a:cubicBezTo>
                  <a:pt x="697" y="185"/>
                  <a:pt x="738" y="175"/>
                  <a:pt x="770" y="194"/>
                </a:cubicBezTo>
                <a:lnTo>
                  <a:pt x="909" y="279"/>
                </a:lnTo>
                <a:cubicBezTo>
                  <a:pt x="941" y="298"/>
                  <a:pt x="951" y="340"/>
                  <a:pt x="932" y="371"/>
                </a:cubicBezTo>
                <a:lnTo>
                  <a:pt x="903" y="418"/>
                </a:lnTo>
                <a:lnTo>
                  <a:pt x="649" y="264"/>
                </a:lnTo>
                <a:lnTo>
                  <a:pt x="677" y="217"/>
                </a:lnTo>
                <a:close/>
                <a:moveTo>
                  <a:pt x="687" y="0"/>
                </a:moveTo>
                <a:cubicBezTo>
                  <a:pt x="1067" y="0"/>
                  <a:pt x="1374" y="308"/>
                  <a:pt x="1374" y="687"/>
                </a:cubicBezTo>
                <a:cubicBezTo>
                  <a:pt x="1374" y="1067"/>
                  <a:pt x="1067" y="1374"/>
                  <a:pt x="687" y="1374"/>
                </a:cubicBezTo>
                <a:cubicBezTo>
                  <a:pt x="308" y="1374"/>
                  <a:pt x="0" y="1067"/>
                  <a:pt x="0" y="687"/>
                </a:cubicBezTo>
                <a:cubicBezTo>
                  <a:pt x="0" y="308"/>
                  <a:pt x="308" y="0"/>
                  <a:pt x="687" y="0"/>
                </a:cubicBezTo>
                <a:close/>
                <a:moveTo>
                  <a:pt x="687" y="131"/>
                </a:moveTo>
                <a:cubicBezTo>
                  <a:pt x="994" y="131"/>
                  <a:pt x="1244" y="380"/>
                  <a:pt x="1244" y="687"/>
                </a:cubicBezTo>
                <a:cubicBezTo>
                  <a:pt x="1244" y="994"/>
                  <a:pt x="994" y="1244"/>
                  <a:pt x="687" y="1244"/>
                </a:cubicBezTo>
                <a:cubicBezTo>
                  <a:pt x="380" y="1244"/>
                  <a:pt x="131" y="994"/>
                  <a:pt x="131" y="687"/>
                </a:cubicBezTo>
                <a:cubicBezTo>
                  <a:pt x="131" y="380"/>
                  <a:pt x="380" y="131"/>
                  <a:pt x="687" y="131"/>
                </a:cubicBezTo>
                <a:close/>
              </a:path>
            </a:pathLst>
          </a:custGeom>
          <a:solidFill>
            <a:srgbClr val="024C89"/>
          </a:solidFill>
          <a:ln>
            <a:noFill/>
          </a:ln>
        </p:spPr>
        <p:txBody>
          <a:bodyPr vert="horz" wrap="square" lIns="121615" tIns="60808" rIns="121615" bIns="60808" numCol="1" anchor="t" anchorCtr="0" compatLnSpc="1"/>
          <a:lstStyle/>
          <a:p>
            <a:pPr defTabSz="1216025" fontAlgn="base">
              <a:spcBef>
                <a:spcPct val="0"/>
              </a:spcBef>
              <a:spcAft>
                <a:spcPct val="0"/>
              </a:spcAft>
              <a:defRPr/>
            </a:pPr>
            <a:endParaRPr lang="zh-CN" altLang="en-US" sz="2400" kern="0">
              <a:solidFill>
                <a:srgbClr val="024C89"/>
              </a:solidFill>
              <a:latin typeface="Arial" panose="020B0604020202020204" pitchFamily="34" charset="0"/>
            </a:endParaRPr>
          </a:p>
        </p:txBody>
      </p:sp>
      <p:sp>
        <p:nvSpPr>
          <p:cNvPr id="15" name="AutoShape 10"/>
          <p:cNvSpPr>
            <a:spLocks noChangeArrowheads="1"/>
          </p:cNvSpPr>
          <p:nvPr/>
        </p:nvSpPr>
        <p:spPr bwMode="auto">
          <a:xfrm rot="16200000">
            <a:off x="5397831" y="-1878903"/>
            <a:ext cx="1680579" cy="11229836"/>
          </a:xfrm>
          <a:prstGeom prst="downArrow">
            <a:avLst>
              <a:gd name="adj1" fmla="val 49065"/>
              <a:gd name="adj2" fmla="val 44827"/>
            </a:avLst>
          </a:prstGeom>
          <a:solidFill>
            <a:schemeClr val="bg1">
              <a:lumMod val="75000"/>
            </a:schemeClr>
          </a:solidFill>
          <a:ln>
            <a:noFill/>
          </a:ln>
        </p:spPr>
        <p:txBody>
          <a:bodyPr vert="eaVert" lIns="110137" tIns="55069" rIns="110137" bIns="55069"/>
          <a:lstStyle/>
          <a:p>
            <a:endParaRPr lang="zh-CN" altLang="en-US" sz="250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bwMode="auto">
          <a:xfrm>
            <a:off x="3779163" y="2853882"/>
            <a:ext cx="2053649" cy="1849803"/>
            <a:chOff x="1203640" y="2786058"/>
            <a:chExt cx="1935848" cy="1751017"/>
          </a:xfrm>
        </p:grpSpPr>
        <p:grpSp>
          <p:nvGrpSpPr>
            <p:cNvPr id="17" name="Group 6"/>
            <p:cNvGrpSpPr/>
            <p:nvPr/>
          </p:nvGrpSpPr>
          <p:grpSpPr bwMode="auto">
            <a:xfrm>
              <a:off x="1295400" y="2786058"/>
              <a:ext cx="1753450" cy="1751017"/>
              <a:chOff x="1823" y="2371"/>
              <a:chExt cx="1801" cy="1801"/>
            </a:xfrm>
          </p:grpSpPr>
          <p:sp>
            <p:nvSpPr>
              <p:cNvPr id="19"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0" name="Oval 8"/>
              <p:cNvSpPr>
                <a:spLocks noChangeArrowheads="1"/>
              </p:cNvSpPr>
              <p:nvPr/>
            </p:nvSpPr>
            <p:spPr bwMode="auto">
              <a:xfrm>
                <a:off x="1945" y="2493"/>
                <a:ext cx="1556" cy="1556"/>
              </a:xfrm>
              <a:prstGeom prst="ellipse">
                <a:avLst/>
              </a:prstGeom>
              <a:solidFill>
                <a:srgbClr val="23B9D6"/>
              </a:solidFill>
              <a:ln w="38100">
                <a:solidFill>
                  <a:srgbClr val="FFFFFF"/>
                </a:solidFill>
                <a:round/>
              </a:ln>
            </p:spPr>
            <p:txBody>
              <a:bodyPr/>
              <a:lstStyle/>
              <a:p>
                <a:pPr>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8" name="Text Box 9"/>
            <p:cNvSpPr txBox="1">
              <a:spLocks noChangeArrowheads="1"/>
            </p:cNvSpPr>
            <p:nvPr/>
          </p:nvSpPr>
          <p:spPr bwMode="auto">
            <a:xfrm>
              <a:off x="1203640" y="3351545"/>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a:solidFill>
                    <a:schemeClr val="bg1"/>
                  </a:solidFill>
                  <a:latin typeface="微软雅黑" panose="020B0503020204020204" pitchFamily="34" charset="-122"/>
                  <a:ea typeface="微软雅黑" panose="020B0503020204020204" pitchFamily="34" charset="-122"/>
                </a:rPr>
                <a:t>冲突期</a:t>
              </a:r>
            </a:p>
          </p:txBody>
        </p:sp>
      </p:grpSp>
      <p:grpSp>
        <p:nvGrpSpPr>
          <p:cNvPr id="21" name="组合 20"/>
          <p:cNvGrpSpPr/>
          <p:nvPr/>
        </p:nvGrpSpPr>
        <p:grpSpPr bwMode="auto">
          <a:xfrm>
            <a:off x="6170948" y="2853882"/>
            <a:ext cx="2053648" cy="1849803"/>
            <a:chOff x="1204238" y="2786058"/>
            <a:chExt cx="1935848" cy="1751017"/>
          </a:xfrm>
        </p:grpSpPr>
        <p:grpSp>
          <p:nvGrpSpPr>
            <p:cNvPr id="22" name="Group 6"/>
            <p:cNvGrpSpPr/>
            <p:nvPr/>
          </p:nvGrpSpPr>
          <p:grpSpPr bwMode="auto">
            <a:xfrm>
              <a:off x="1295400" y="2786058"/>
              <a:ext cx="1753450" cy="1751017"/>
              <a:chOff x="1823" y="2371"/>
              <a:chExt cx="1801" cy="1801"/>
            </a:xfrm>
          </p:grpSpPr>
          <p:sp>
            <p:nvSpPr>
              <p:cNvPr id="24"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Oval 8"/>
              <p:cNvSpPr>
                <a:spLocks noChangeArrowheads="1"/>
              </p:cNvSpPr>
              <p:nvPr/>
            </p:nvSpPr>
            <p:spPr bwMode="auto">
              <a:xfrm>
                <a:off x="1945" y="2493"/>
                <a:ext cx="1556" cy="1556"/>
              </a:xfrm>
              <a:prstGeom prst="ellipse">
                <a:avLst/>
              </a:prstGeom>
              <a:solidFill>
                <a:srgbClr val="23B9D6"/>
              </a:solidFill>
              <a:ln w="38100">
                <a:solidFill>
                  <a:srgbClr val="FFFFFF"/>
                </a:solidFill>
                <a:round/>
              </a:ln>
            </p:spPr>
            <p:txBody>
              <a:bodyPr/>
              <a:lstStyle/>
              <a:p>
                <a:pPr>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3" name="Text Box 9"/>
            <p:cNvSpPr txBox="1">
              <a:spLocks noChangeArrowheads="1"/>
            </p:cNvSpPr>
            <p:nvPr/>
          </p:nvSpPr>
          <p:spPr bwMode="auto">
            <a:xfrm>
              <a:off x="1204238" y="3351732"/>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a:solidFill>
                    <a:schemeClr val="bg1"/>
                  </a:solidFill>
                  <a:latin typeface="微软雅黑" panose="020B0503020204020204" pitchFamily="34" charset="-122"/>
                  <a:ea typeface="微软雅黑" panose="020B0503020204020204" pitchFamily="34" charset="-122"/>
                </a:rPr>
                <a:t>亲密期</a:t>
              </a:r>
            </a:p>
          </p:txBody>
        </p:sp>
      </p:grpSp>
      <p:grpSp>
        <p:nvGrpSpPr>
          <p:cNvPr id="26" name="组合 25"/>
          <p:cNvGrpSpPr/>
          <p:nvPr/>
        </p:nvGrpSpPr>
        <p:grpSpPr bwMode="auto">
          <a:xfrm>
            <a:off x="8558624" y="2853882"/>
            <a:ext cx="2053649" cy="1849803"/>
            <a:chOff x="1204238" y="2786058"/>
            <a:chExt cx="1935848" cy="1751017"/>
          </a:xfrm>
        </p:grpSpPr>
        <p:grpSp>
          <p:nvGrpSpPr>
            <p:cNvPr id="27" name="Group 6"/>
            <p:cNvGrpSpPr/>
            <p:nvPr/>
          </p:nvGrpSpPr>
          <p:grpSpPr bwMode="auto">
            <a:xfrm>
              <a:off x="1295400" y="2786058"/>
              <a:ext cx="1753450" cy="1751017"/>
              <a:chOff x="1823" y="2371"/>
              <a:chExt cx="1801" cy="1801"/>
            </a:xfrm>
          </p:grpSpPr>
          <p:sp>
            <p:nvSpPr>
              <p:cNvPr id="29"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pPr>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8" name="Text Box 9"/>
            <p:cNvSpPr txBox="1">
              <a:spLocks noChangeArrowheads="1"/>
            </p:cNvSpPr>
            <p:nvPr/>
          </p:nvSpPr>
          <p:spPr bwMode="auto">
            <a:xfrm>
              <a:off x="1204238" y="3351427"/>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a:solidFill>
                    <a:schemeClr val="bg1"/>
                  </a:solidFill>
                  <a:latin typeface="微软雅黑" panose="020B0503020204020204" pitchFamily="34" charset="-122"/>
                  <a:ea typeface="微软雅黑" panose="020B0503020204020204" pitchFamily="34" charset="-122"/>
                </a:rPr>
                <a:t>成长期</a:t>
              </a:r>
            </a:p>
          </p:txBody>
        </p:sp>
      </p:grpSp>
      <p:grpSp>
        <p:nvGrpSpPr>
          <p:cNvPr id="31" name="组合 40"/>
          <p:cNvGrpSpPr/>
          <p:nvPr/>
        </p:nvGrpSpPr>
        <p:grpSpPr bwMode="auto">
          <a:xfrm>
            <a:off x="1283105" y="2853882"/>
            <a:ext cx="2054016" cy="1849803"/>
            <a:chOff x="1112656" y="2786058"/>
            <a:chExt cx="1936194" cy="1751017"/>
          </a:xfrm>
        </p:grpSpPr>
        <p:grpSp>
          <p:nvGrpSpPr>
            <p:cNvPr id="32" name="Group 6"/>
            <p:cNvGrpSpPr/>
            <p:nvPr/>
          </p:nvGrpSpPr>
          <p:grpSpPr bwMode="auto">
            <a:xfrm>
              <a:off x="1295400" y="2786058"/>
              <a:ext cx="1753450" cy="1751017"/>
              <a:chOff x="1823" y="2371"/>
              <a:chExt cx="1801" cy="1801"/>
            </a:xfrm>
          </p:grpSpPr>
          <p:sp>
            <p:nvSpPr>
              <p:cNvPr id="34"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5" name="Oval 8"/>
              <p:cNvSpPr>
                <a:spLocks noChangeArrowheads="1"/>
              </p:cNvSpPr>
              <p:nvPr/>
            </p:nvSpPr>
            <p:spPr bwMode="auto">
              <a:xfrm>
                <a:off x="1946" y="2493"/>
                <a:ext cx="1556" cy="1556"/>
              </a:xfrm>
              <a:prstGeom prst="ellipse">
                <a:avLst/>
              </a:prstGeom>
              <a:solidFill>
                <a:srgbClr val="23B9D6"/>
              </a:solidFill>
              <a:ln w="38100">
                <a:solidFill>
                  <a:srgbClr val="FFFFFF"/>
                </a:solidFill>
                <a:round/>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33" name="Text Box 9"/>
            <p:cNvSpPr txBox="1">
              <a:spLocks noChangeArrowheads="1"/>
            </p:cNvSpPr>
            <p:nvPr/>
          </p:nvSpPr>
          <p:spPr bwMode="auto">
            <a:xfrm>
              <a:off x="1112656" y="3351427"/>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dirty="0">
                  <a:solidFill>
                    <a:schemeClr val="bg1"/>
                  </a:solidFill>
                  <a:latin typeface="微软雅黑" panose="020B0503020204020204" pitchFamily="34" charset="-122"/>
                  <a:ea typeface="微软雅黑" panose="020B0503020204020204" pitchFamily="34" charset="-122"/>
                </a:rPr>
                <a:t>依赖期</a:t>
              </a:r>
            </a:p>
          </p:txBody>
        </p:sp>
      </p:grpSp>
      <p:sp>
        <p:nvSpPr>
          <p:cNvPr id="36" name="矩形标注 35"/>
          <p:cNvSpPr/>
          <p:nvPr/>
        </p:nvSpPr>
        <p:spPr>
          <a:xfrm>
            <a:off x="4190876" y="4871424"/>
            <a:ext cx="1783602" cy="54927"/>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0137" tIns="55069" rIns="110137" bIns="55069" rtlCol="0" anchor="ctr"/>
          <a:lstStyle/>
          <a:p>
            <a:pPr algn="ctr"/>
            <a:endParaRPr lang="zh-CN" altLang="en-US">
              <a:solidFill>
                <a:schemeClr val="tx1">
                  <a:lumMod val="85000"/>
                  <a:lumOff val="15000"/>
                </a:schemeClr>
              </a:solidFill>
            </a:endParaRPr>
          </a:p>
        </p:txBody>
      </p:sp>
      <p:sp>
        <p:nvSpPr>
          <p:cNvPr id="37" name="矩形标注 36"/>
          <p:cNvSpPr/>
          <p:nvPr/>
        </p:nvSpPr>
        <p:spPr>
          <a:xfrm>
            <a:off x="1758362" y="2437448"/>
            <a:ext cx="1912717" cy="77058"/>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137" tIns="55069" rIns="110137" bIns="55069" rtlCol="0" anchor="ctr"/>
          <a:lstStyle/>
          <a:p>
            <a:pPr algn="ctr"/>
            <a:endParaRPr lang="zh-CN" altLang="en-US">
              <a:solidFill>
                <a:schemeClr val="tx1">
                  <a:lumMod val="85000"/>
                  <a:lumOff val="15000"/>
                </a:schemeClr>
              </a:solidFill>
            </a:endParaRPr>
          </a:p>
        </p:txBody>
      </p:sp>
      <p:sp>
        <p:nvSpPr>
          <p:cNvPr id="38" name="Rectangle 28"/>
          <p:cNvSpPr>
            <a:spLocks noChangeArrowheads="1"/>
          </p:cNvSpPr>
          <p:nvPr/>
        </p:nvSpPr>
        <p:spPr bwMode="auto">
          <a:xfrm>
            <a:off x="3778885" y="4871720"/>
            <a:ext cx="4210685" cy="2324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0137" tIns="55069" rIns="110137" bIns="55069">
            <a:spAutoFit/>
          </a:bodyPr>
          <a:lstStyle/>
          <a:p>
            <a:pPr>
              <a:lnSpc>
                <a:spcPct val="120000"/>
              </a:lnSpc>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、对治疗师失望</a:t>
            </a:r>
          </a:p>
          <a:p>
            <a:pPr>
              <a:lnSpc>
                <a:spcPct val="120000"/>
              </a:lnSpc>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、成员间的冲突与竞争</a:t>
            </a:r>
          </a:p>
          <a:p>
            <a:pPr>
              <a:lnSpc>
                <a:spcPct val="120000"/>
              </a:lnSpc>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、会有挫败感与愤怒情绪(表现为不准时或缺席)</a:t>
            </a:r>
          </a:p>
          <a:p>
            <a:pPr>
              <a:lnSpc>
                <a:spcPct val="120000"/>
              </a:lnSpc>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、试探团体是否值得信任</a:t>
            </a:r>
          </a:p>
          <a:p>
            <a:pPr>
              <a:lnSpc>
                <a:spcPct val="120000"/>
              </a:lnSpc>
            </a:pP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Rectangle 28"/>
          <p:cNvSpPr>
            <a:spLocks noChangeArrowheads="1"/>
          </p:cNvSpPr>
          <p:nvPr/>
        </p:nvSpPr>
        <p:spPr bwMode="auto">
          <a:xfrm>
            <a:off x="1477010" y="1194435"/>
            <a:ext cx="3973195" cy="154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0137" tIns="55069" rIns="110137" bIns="55069">
            <a:spAutoFit/>
          </a:bodyPr>
          <a:lstStyle/>
          <a:p>
            <a:pPr>
              <a:lnSpc>
                <a:spcPct val="120000"/>
              </a:lnSpc>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、观望、揣测治疗师的意思</a:t>
            </a:r>
          </a:p>
          <a:p>
            <a:pPr>
              <a:lnSpc>
                <a:spcPct val="120000"/>
              </a:lnSpc>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、病人想表现出最佳行为</a:t>
            </a:r>
          </a:p>
          <a:p>
            <a:pPr>
              <a:lnSpc>
                <a:spcPct val="120000"/>
              </a:lnSpc>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、只有个人目标而无团体目标</a:t>
            </a:r>
          </a:p>
          <a:p>
            <a:pPr>
              <a:lnSpc>
                <a:spcPct val="120000"/>
              </a:lnSpc>
            </a:pP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矩形标注 39"/>
          <p:cNvSpPr/>
          <p:nvPr/>
        </p:nvSpPr>
        <p:spPr>
          <a:xfrm>
            <a:off x="6484987" y="2437448"/>
            <a:ext cx="1912717" cy="77058"/>
          </a:xfrm>
          <a:prstGeom prst="wedgeRectCallout">
            <a:avLst>
              <a:gd name="adj1" fmla="val -23398"/>
              <a:gd name="adj2" fmla="val 403291"/>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lIns="110137" tIns="55069" rIns="110137" bIns="55069" rtlCol="0" anchor="ctr"/>
          <a:lstStyle/>
          <a:p>
            <a:pPr algn="ctr"/>
            <a:endParaRPr lang="zh-CN" altLang="en-US">
              <a:solidFill>
                <a:schemeClr val="tx1">
                  <a:lumMod val="85000"/>
                  <a:lumOff val="15000"/>
                </a:schemeClr>
              </a:solidFill>
            </a:endParaRPr>
          </a:p>
        </p:txBody>
      </p:sp>
      <p:sp>
        <p:nvSpPr>
          <p:cNvPr id="41" name="Rectangle 28"/>
          <p:cNvSpPr>
            <a:spLocks noChangeArrowheads="1"/>
          </p:cNvSpPr>
          <p:nvPr/>
        </p:nvSpPr>
        <p:spPr bwMode="auto">
          <a:xfrm>
            <a:off x="6485255" y="558800"/>
            <a:ext cx="4252595" cy="195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0137" tIns="55069" rIns="110137" bIns="55069">
            <a:spAutoFit/>
          </a:bodyPr>
          <a:lstStyle/>
          <a:p>
            <a:pPr>
              <a:lnSpc>
                <a:spcPct val="120000"/>
              </a:lnSpc>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、治疗师有了更符合现实的看法，不认为他是万能的</a:t>
            </a:r>
          </a:p>
          <a:p>
            <a:pPr>
              <a:lnSpc>
                <a:spcPct val="120000"/>
              </a:lnSpc>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、成员问「相互靠拢」</a:t>
            </a:r>
          </a:p>
          <a:p>
            <a:pPr>
              <a:lnSpc>
                <a:spcPct val="120000"/>
              </a:lnSpc>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、表现出更大的信任、分享(分担)以及自我揭露</a:t>
            </a:r>
          </a:p>
        </p:txBody>
      </p:sp>
      <p:sp>
        <p:nvSpPr>
          <p:cNvPr id="42" name="矩形标注 41"/>
          <p:cNvSpPr/>
          <p:nvPr/>
        </p:nvSpPr>
        <p:spPr>
          <a:xfrm>
            <a:off x="9013640" y="5037794"/>
            <a:ext cx="1783602" cy="54927"/>
          </a:xfrm>
          <a:prstGeom prst="wedgeRectCallout">
            <a:avLst>
              <a:gd name="adj1" fmla="val -17526"/>
              <a:gd name="adj2" fmla="val -509465"/>
            </a:avLst>
          </a:prstGeom>
          <a:solidFill>
            <a:srgbClr val="23B9D6"/>
          </a:solidFill>
          <a:ln>
            <a:noFill/>
          </a:ln>
        </p:spPr>
        <p:style>
          <a:lnRef idx="2">
            <a:schemeClr val="accent1">
              <a:shade val="50000"/>
            </a:schemeClr>
          </a:lnRef>
          <a:fillRef idx="1">
            <a:schemeClr val="accent1"/>
          </a:fillRef>
          <a:effectRef idx="0">
            <a:schemeClr val="accent1"/>
          </a:effectRef>
          <a:fontRef idx="minor">
            <a:schemeClr val="lt1"/>
          </a:fontRef>
        </p:style>
        <p:txBody>
          <a:bodyPr lIns="110137" tIns="55069" rIns="110137" bIns="55069" rtlCol="0" anchor="ctr"/>
          <a:lstStyle/>
          <a:p>
            <a:pPr algn="ctr"/>
            <a:endParaRPr lang="zh-CN" altLang="en-US">
              <a:solidFill>
                <a:schemeClr val="tx1">
                  <a:lumMod val="85000"/>
                  <a:lumOff val="15000"/>
                </a:schemeClr>
              </a:solidFill>
            </a:endParaRPr>
          </a:p>
        </p:txBody>
      </p:sp>
      <p:sp>
        <p:nvSpPr>
          <p:cNvPr id="43" name="Rectangle 28"/>
          <p:cNvSpPr>
            <a:spLocks noChangeArrowheads="1"/>
          </p:cNvSpPr>
          <p:nvPr/>
        </p:nvSpPr>
        <p:spPr bwMode="auto">
          <a:xfrm>
            <a:off x="8989086" y="5083572"/>
            <a:ext cx="1780346" cy="478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0137" tIns="55069" rIns="110137" bIns="55069">
            <a:spAutoFit/>
          </a:bodyPr>
          <a:lstStyle/>
          <a:p>
            <a:pPr>
              <a:lnSpc>
                <a:spcPct val="12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获得成长</a:t>
            </a:r>
          </a:p>
        </p:txBody>
      </p:sp>
    </p:spTree>
  </p:cSld>
  <p:clrMapOvr>
    <a:masterClrMapping/>
  </p:clrMapOvr>
  <mc:AlternateContent xmlns:mc="http://schemas.openxmlformats.org/markup-compatibility/2006">
    <mc:Choice xmlns:p14="http://schemas.microsoft.com/office/powerpoint/2010/main" xmlns="" Requires="p14">
      <p:transition spd="slow" p14:dur="2000" advTm="10213"/>
    </mc:Choice>
    <mc:Fallback>
      <p:transition spd="slow" advTm="102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Effect transition="in" filter="fade">
                                      <p:cBhvr>
                                        <p:cTn id="9" dur="300"/>
                                        <p:tgtEl>
                                          <p:spTgt spid="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5"/>
                                        </p:tgtEl>
                                        <p:attrNameLst>
                                          <p:attrName>ppt_y</p:attrName>
                                        </p:attrNameLst>
                                      </p:cBhvr>
                                      <p:tavLst>
                                        <p:tav tm="0">
                                          <p:val>
                                            <p:strVal val="#ppt_y"/>
                                          </p:val>
                                        </p:tav>
                                        <p:tav tm="100000">
                                          <p:val>
                                            <p:strVal val="#ppt_y"/>
                                          </p:val>
                                        </p:tav>
                                      </p:tavLst>
                                    </p:anim>
                                    <p:anim calcmode="lin" valueType="num">
                                      <p:cBhvr>
                                        <p:cTn id="15"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5"/>
                                        </p:tgtEl>
                                      </p:cBhvr>
                                    </p:animEffect>
                                  </p:childTnLst>
                                </p:cTn>
                              </p:par>
                            </p:childTnLst>
                          </p:cTn>
                        </p:par>
                        <p:par>
                          <p:cTn id="18" fill="hold">
                            <p:stCondLst>
                              <p:cond delay="1059"/>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1559"/>
                            </p:stCondLst>
                            <p:childTnLst>
                              <p:par>
                                <p:cTn id="23" presetID="15"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fltVal val="0"/>
                                          </p:val>
                                        </p:tav>
                                        <p:tav tm="100000">
                                          <p:val>
                                            <p:strVal val="#ppt_w"/>
                                          </p:val>
                                        </p:tav>
                                      </p:tavLst>
                                    </p:anim>
                                    <p:anim calcmode="lin" valueType="num">
                                      <p:cBhvr>
                                        <p:cTn id="26" dur="1000" fill="hold"/>
                                        <p:tgtEl>
                                          <p:spTgt spid="31"/>
                                        </p:tgtEl>
                                        <p:attrNameLst>
                                          <p:attrName>ppt_h</p:attrName>
                                        </p:attrNameLst>
                                      </p:cBhvr>
                                      <p:tavLst>
                                        <p:tav tm="0">
                                          <p:val>
                                            <p:fltVal val="0"/>
                                          </p:val>
                                        </p:tav>
                                        <p:tav tm="100000">
                                          <p:val>
                                            <p:strVal val="#ppt_h"/>
                                          </p:val>
                                        </p:tav>
                                      </p:tavLst>
                                    </p:anim>
                                    <p:anim calcmode="lin" valueType="num">
                                      <p:cBhvr>
                                        <p:cTn id="27"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1"/>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6"/>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fltVal val="0"/>
                                          </p:val>
                                        </p:tav>
                                        <p:tav tm="100000">
                                          <p:val>
                                            <p:strVal val="#ppt_w"/>
                                          </p:val>
                                        </p:tav>
                                      </p:tavLst>
                                    </p:anim>
                                    <p:anim calcmode="lin" valueType="num">
                                      <p:cBhvr>
                                        <p:cTn id="38" dur="1000" fill="hold"/>
                                        <p:tgtEl>
                                          <p:spTgt spid="21"/>
                                        </p:tgtEl>
                                        <p:attrNameLst>
                                          <p:attrName>ppt_h</p:attrName>
                                        </p:attrNameLst>
                                      </p:cBhvr>
                                      <p:tavLst>
                                        <p:tav tm="0">
                                          <p:val>
                                            <p:fltVal val="0"/>
                                          </p:val>
                                        </p:tav>
                                        <p:tav tm="100000">
                                          <p:val>
                                            <p:strVal val="#ppt_h"/>
                                          </p:val>
                                        </p:tav>
                                      </p:tavLst>
                                    </p:anim>
                                    <p:anim calcmode="lin" valueType="num">
                                      <p:cBhvr>
                                        <p:cTn id="3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1"/>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750"/>
                                  </p:stCondLst>
                                  <p:childTnLst>
                                    <p:set>
                                      <p:cBhvr>
                                        <p:cTn id="42" dur="1" fill="hold">
                                          <p:stCondLst>
                                            <p:cond delay="0"/>
                                          </p:stCondLst>
                                        </p:cTn>
                                        <p:tgtEl>
                                          <p:spTgt spid="26"/>
                                        </p:tgtEl>
                                        <p:attrNameLst>
                                          <p:attrName>style.visibility</p:attrName>
                                        </p:attrNameLst>
                                      </p:cBhvr>
                                      <p:to>
                                        <p:strVal val="visible"/>
                                      </p:to>
                                    </p:set>
                                    <p:anim calcmode="lin" valueType="num">
                                      <p:cBhvr>
                                        <p:cTn id="43" dur="1000" fill="hold"/>
                                        <p:tgtEl>
                                          <p:spTgt spid="26"/>
                                        </p:tgtEl>
                                        <p:attrNameLst>
                                          <p:attrName>ppt_w</p:attrName>
                                        </p:attrNameLst>
                                      </p:cBhvr>
                                      <p:tavLst>
                                        <p:tav tm="0">
                                          <p:val>
                                            <p:fltVal val="0"/>
                                          </p:val>
                                        </p:tav>
                                        <p:tav tm="100000">
                                          <p:val>
                                            <p:strVal val="#ppt_w"/>
                                          </p:val>
                                        </p:tav>
                                      </p:tavLst>
                                    </p:anim>
                                    <p:anim calcmode="lin" valueType="num">
                                      <p:cBhvr>
                                        <p:cTn id="44" dur="1000" fill="hold"/>
                                        <p:tgtEl>
                                          <p:spTgt spid="26"/>
                                        </p:tgtEl>
                                        <p:attrNameLst>
                                          <p:attrName>ppt_h</p:attrName>
                                        </p:attrNameLst>
                                      </p:cBhvr>
                                      <p:tavLst>
                                        <p:tav tm="0">
                                          <p:val>
                                            <p:fltVal val="0"/>
                                          </p:val>
                                        </p:tav>
                                        <p:tav tm="100000">
                                          <p:val>
                                            <p:strVal val="#ppt_h"/>
                                          </p:val>
                                        </p:tav>
                                      </p:tavLst>
                                    </p:anim>
                                    <p:anim calcmode="lin" valueType="num">
                                      <p:cBhvr>
                                        <p:cTn id="45"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2559"/>
                            </p:stCondLst>
                            <p:childTnLst>
                              <p:par>
                                <p:cTn id="48" presetID="2" presetClass="entr" presetSubtype="1"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ppt_x"/>
                                          </p:val>
                                        </p:tav>
                                        <p:tav tm="100000">
                                          <p:val>
                                            <p:strVal val="#ppt_x"/>
                                          </p:val>
                                        </p:tav>
                                      </p:tavLst>
                                    </p:anim>
                                    <p:anim calcmode="lin" valueType="num">
                                      <p:cBhvr additive="base">
                                        <p:cTn id="51" dur="500" fill="hold"/>
                                        <p:tgtEl>
                                          <p:spTgt spid="37"/>
                                        </p:tgtEl>
                                        <p:attrNameLst>
                                          <p:attrName>ppt_y</p:attrName>
                                        </p:attrNameLst>
                                      </p:cBhvr>
                                      <p:tavLst>
                                        <p:tav tm="0">
                                          <p:val>
                                            <p:strVal val="0-#ppt_h/2"/>
                                          </p:val>
                                        </p:tav>
                                        <p:tav tm="100000">
                                          <p:val>
                                            <p:strVal val="#ppt_y"/>
                                          </p:val>
                                        </p:tav>
                                      </p:tavLst>
                                    </p:anim>
                                  </p:childTnLst>
                                </p:cTn>
                              </p:par>
                            </p:childTnLst>
                          </p:cTn>
                        </p:par>
                        <p:par>
                          <p:cTn id="52" fill="hold">
                            <p:stCondLst>
                              <p:cond delay="3059"/>
                            </p:stCondLst>
                            <p:childTnLst>
                              <p:par>
                                <p:cTn id="53" presetID="32" presetClass="emph" presetSubtype="0" fill="hold" grpId="1" nodeType="afterEffect">
                                  <p:stCondLst>
                                    <p:cond delay="0"/>
                                  </p:stCondLst>
                                  <p:childTnLst>
                                    <p:animRot by="120000">
                                      <p:cBhvr>
                                        <p:cTn id="54" dur="50" fill="hold">
                                          <p:stCondLst>
                                            <p:cond delay="0"/>
                                          </p:stCondLst>
                                        </p:cTn>
                                        <p:tgtEl>
                                          <p:spTgt spid="37"/>
                                        </p:tgtEl>
                                        <p:attrNameLst>
                                          <p:attrName>r</p:attrName>
                                        </p:attrNameLst>
                                      </p:cBhvr>
                                    </p:animRot>
                                    <p:animRot by="-240000">
                                      <p:cBhvr>
                                        <p:cTn id="55" dur="100" fill="hold">
                                          <p:stCondLst>
                                            <p:cond delay="100"/>
                                          </p:stCondLst>
                                        </p:cTn>
                                        <p:tgtEl>
                                          <p:spTgt spid="37"/>
                                        </p:tgtEl>
                                        <p:attrNameLst>
                                          <p:attrName>r</p:attrName>
                                        </p:attrNameLst>
                                      </p:cBhvr>
                                    </p:animRot>
                                    <p:animRot by="240000">
                                      <p:cBhvr>
                                        <p:cTn id="56" dur="100" fill="hold">
                                          <p:stCondLst>
                                            <p:cond delay="200"/>
                                          </p:stCondLst>
                                        </p:cTn>
                                        <p:tgtEl>
                                          <p:spTgt spid="37"/>
                                        </p:tgtEl>
                                        <p:attrNameLst>
                                          <p:attrName>r</p:attrName>
                                        </p:attrNameLst>
                                      </p:cBhvr>
                                    </p:animRot>
                                    <p:animRot by="-240000">
                                      <p:cBhvr>
                                        <p:cTn id="57" dur="100" fill="hold">
                                          <p:stCondLst>
                                            <p:cond delay="300"/>
                                          </p:stCondLst>
                                        </p:cTn>
                                        <p:tgtEl>
                                          <p:spTgt spid="37"/>
                                        </p:tgtEl>
                                        <p:attrNameLst>
                                          <p:attrName>r</p:attrName>
                                        </p:attrNameLst>
                                      </p:cBhvr>
                                    </p:animRot>
                                    <p:animRot by="120000">
                                      <p:cBhvr>
                                        <p:cTn id="58" dur="100" fill="hold">
                                          <p:stCondLst>
                                            <p:cond delay="400"/>
                                          </p:stCondLst>
                                        </p:cTn>
                                        <p:tgtEl>
                                          <p:spTgt spid="37"/>
                                        </p:tgtEl>
                                        <p:attrNameLst>
                                          <p:attrName>r</p:attrName>
                                        </p:attrNameLst>
                                      </p:cBhvr>
                                    </p:animRot>
                                  </p:childTnLst>
                                </p:cTn>
                              </p:par>
                            </p:childTnLst>
                          </p:cTn>
                        </p:par>
                        <p:par>
                          <p:cTn id="59" fill="hold">
                            <p:stCondLst>
                              <p:cond delay="3559"/>
                            </p:stCondLst>
                            <p:childTnLst>
                              <p:par>
                                <p:cTn id="60" presetID="18" presetClass="entr" presetSubtype="9"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strips(upLeft)">
                                      <p:cBhvr>
                                        <p:cTn id="62" dur="500"/>
                                        <p:tgtEl>
                                          <p:spTgt spid="39"/>
                                        </p:tgtEl>
                                      </p:cBhvr>
                                    </p:animEffect>
                                  </p:childTnLst>
                                </p:cTn>
                              </p:par>
                            </p:childTnLst>
                          </p:cTn>
                        </p:par>
                        <p:par>
                          <p:cTn id="63" fill="hold">
                            <p:stCondLst>
                              <p:cond delay="4059"/>
                            </p:stCondLst>
                            <p:childTnLst>
                              <p:par>
                                <p:cTn id="64" presetID="2" presetClass="entr" presetSubtype="4"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fill="hold"/>
                                        <p:tgtEl>
                                          <p:spTgt spid="36"/>
                                        </p:tgtEl>
                                        <p:attrNameLst>
                                          <p:attrName>ppt_x</p:attrName>
                                        </p:attrNameLst>
                                      </p:cBhvr>
                                      <p:tavLst>
                                        <p:tav tm="0">
                                          <p:val>
                                            <p:strVal val="#ppt_x"/>
                                          </p:val>
                                        </p:tav>
                                        <p:tav tm="100000">
                                          <p:val>
                                            <p:strVal val="#ppt_x"/>
                                          </p:val>
                                        </p:tav>
                                      </p:tavLst>
                                    </p:anim>
                                    <p:anim calcmode="lin" valueType="num">
                                      <p:cBhvr additive="base">
                                        <p:cTn id="67" dur="500" fill="hold"/>
                                        <p:tgtEl>
                                          <p:spTgt spid="36"/>
                                        </p:tgtEl>
                                        <p:attrNameLst>
                                          <p:attrName>ppt_y</p:attrName>
                                        </p:attrNameLst>
                                      </p:cBhvr>
                                      <p:tavLst>
                                        <p:tav tm="0">
                                          <p:val>
                                            <p:strVal val="1+#ppt_h/2"/>
                                          </p:val>
                                        </p:tav>
                                        <p:tav tm="100000">
                                          <p:val>
                                            <p:strVal val="#ppt_y"/>
                                          </p:val>
                                        </p:tav>
                                      </p:tavLst>
                                    </p:anim>
                                  </p:childTnLst>
                                </p:cTn>
                              </p:par>
                            </p:childTnLst>
                          </p:cTn>
                        </p:par>
                        <p:par>
                          <p:cTn id="68" fill="hold">
                            <p:stCondLst>
                              <p:cond delay="4559"/>
                            </p:stCondLst>
                            <p:childTnLst>
                              <p:par>
                                <p:cTn id="69" presetID="32" presetClass="emph" presetSubtype="0" fill="hold" grpId="1" nodeType="afterEffect">
                                  <p:stCondLst>
                                    <p:cond delay="0"/>
                                  </p:stCondLst>
                                  <p:childTnLst>
                                    <p:animRot by="120000">
                                      <p:cBhvr>
                                        <p:cTn id="70" dur="50" fill="hold">
                                          <p:stCondLst>
                                            <p:cond delay="0"/>
                                          </p:stCondLst>
                                        </p:cTn>
                                        <p:tgtEl>
                                          <p:spTgt spid="36"/>
                                        </p:tgtEl>
                                        <p:attrNameLst>
                                          <p:attrName>r</p:attrName>
                                        </p:attrNameLst>
                                      </p:cBhvr>
                                    </p:animRot>
                                    <p:animRot by="-240000">
                                      <p:cBhvr>
                                        <p:cTn id="71" dur="100" fill="hold">
                                          <p:stCondLst>
                                            <p:cond delay="100"/>
                                          </p:stCondLst>
                                        </p:cTn>
                                        <p:tgtEl>
                                          <p:spTgt spid="36"/>
                                        </p:tgtEl>
                                        <p:attrNameLst>
                                          <p:attrName>r</p:attrName>
                                        </p:attrNameLst>
                                      </p:cBhvr>
                                    </p:animRot>
                                    <p:animRot by="240000">
                                      <p:cBhvr>
                                        <p:cTn id="72" dur="100" fill="hold">
                                          <p:stCondLst>
                                            <p:cond delay="200"/>
                                          </p:stCondLst>
                                        </p:cTn>
                                        <p:tgtEl>
                                          <p:spTgt spid="36"/>
                                        </p:tgtEl>
                                        <p:attrNameLst>
                                          <p:attrName>r</p:attrName>
                                        </p:attrNameLst>
                                      </p:cBhvr>
                                    </p:animRot>
                                    <p:animRot by="-240000">
                                      <p:cBhvr>
                                        <p:cTn id="73" dur="100" fill="hold">
                                          <p:stCondLst>
                                            <p:cond delay="300"/>
                                          </p:stCondLst>
                                        </p:cTn>
                                        <p:tgtEl>
                                          <p:spTgt spid="36"/>
                                        </p:tgtEl>
                                        <p:attrNameLst>
                                          <p:attrName>r</p:attrName>
                                        </p:attrNameLst>
                                      </p:cBhvr>
                                    </p:animRot>
                                    <p:animRot by="120000">
                                      <p:cBhvr>
                                        <p:cTn id="74" dur="100" fill="hold">
                                          <p:stCondLst>
                                            <p:cond delay="400"/>
                                          </p:stCondLst>
                                        </p:cTn>
                                        <p:tgtEl>
                                          <p:spTgt spid="36"/>
                                        </p:tgtEl>
                                        <p:attrNameLst>
                                          <p:attrName>r</p:attrName>
                                        </p:attrNameLst>
                                      </p:cBhvr>
                                    </p:animRot>
                                  </p:childTnLst>
                                </p:cTn>
                              </p:par>
                            </p:childTnLst>
                          </p:cTn>
                        </p:par>
                        <p:par>
                          <p:cTn id="75" fill="hold">
                            <p:stCondLst>
                              <p:cond delay="5059"/>
                            </p:stCondLst>
                            <p:childTnLst>
                              <p:par>
                                <p:cTn id="76" presetID="18" presetClass="entr" presetSubtype="9"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strips(upLeft)">
                                      <p:cBhvr>
                                        <p:cTn id="78" dur="500"/>
                                        <p:tgtEl>
                                          <p:spTgt spid="38"/>
                                        </p:tgtEl>
                                      </p:cBhvr>
                                    </p:animEffect>
                                  </p:childTnLst>
                                </p:cTn>
                              </p:par>
                            </p:childTnLst>
                          </p:cTn>
                        </p:par>
                        <p:par>
                          <p:cTn id="79" fill="hold">
                            <p:stCondLst>
                              <p:cond delay="5559"/>
                            </p:stCondLst>
                            <p:childTnLst>
                              <p:par>
                                <p:cTn id="80" presetID="2" presetClass="entr" presetSubtype="1"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500" fill="hold"/>
                                        <p:tgtEl>
                                          <p:spTgt spid="40"/>
                                        </p:tgtEl>
                                        <p:attrNameLst>
                                          <p:attrName>ppt_x</p:attrName>
                                        </p:attrNameLst>
                                      </p:cBhvr>
                                      <p:tavLst>
                                        <p:tav tm="0">
                                          <p:val>
                                            <p:strVal val="#ppt_x"/>
                                          </p:val>
                                        </p:tav>
                                        <p:tav tm="100000">
                                          <p:val>
                                            <p:strVal val="#ppt_x"/>
                                          </p:val>
                                        </p:tav>
                                      </p:tavLst>
                                    </p:anim>
                                    <p:anim calcmode="lin" valueType="num">
                                      <p:cBhvr additive="base">
                                        <p:cTn id="83" dur="500" fill="hold"/>
                                        <p:tgtEl>
                                          <p:spTgt spid="40"/>
                                        </p:tgtEl>
                                        <p:attrNameLst>
                                          <p:attrName>ppt_y</p:attrName>
                                        </p:attrNameLst>
                                      </p:cBhvr>
                                      <p:tavLst>
                                        <p:tav tm="0">
                                          <p:val>
                                            <p:strVal val="0-#ppt_h/2"/>
                                          </p:val>
                                        </p:tav>
                                        <p:tav tm="100000">
                                          <p:val>
                                            <p:strVal val="#ppt_y"/>
                                          </p:val>
                                        </p:tav>
                                      </p:tavLst>
                                    </p:anim>
                                  </p:childTnLst>
                                </p:cTn>
                              </p:par>
                            </p:childTnLst>
                          </p:cTn>
                        </p:par>
                        <p:par>
                          <p:cTn id="84" fill="hold">
                            <p:stCondLst>
                              <p:cond delay="6059"/>
                            </p:stCondLst>
                            <p:childTnLst>
                              <p:par>
                                <p:cTn id="85" presetID="32" presetClass="emph" presetSubtype="0" fill="hold" grpId="1" nodeType="afterEffect">
                                  <p:stCondLst>
                                    <p:cond delay="0"/>
                                  </p:stCondLst>
                                  <p:childTnLst>
                                    <p:animRot by="120000">
                                      <p:cBhvr>
                                        <p:cTn id="86" dur="50" fill="hold">
                                          <p:stCondLst>
                                            <p:cond delay="0"/>
                                          </p:stCondLst>
                                        </p:cTn>
                                        <p:tgtEl>
                                          <p:spTgt spid="40"/>
                                        </p:tgtEl>
                                        <p:attrNameLst>
                                          <p:attrName>r</p:attrName>
                                        </p:attrNameLst>
                                      </p:cBhvr>
                                    </p:animRot>
                                    <p:animRot by="-240000">
                                      <p:cBhvr>
                                        <p:cTn id="87" dur="100" fill="hold">
                                          <p:stCondLst>
                                            <p:cond delay="100"/>
                                          </p:stCondLst>
                                        </p:cTn>
                                        <p:tgtEl>
                                          <p:spTgt spid="40"/>
                                        </p:tgtEl>
                                        <p:attrNameLst>
                                          <p:attrName>r</p:attrName>
                                        </p:attrNameLst>
                                      </p:cBhvr>
                                    </p:animRot>
                                    <p:animRot by="240000">
                                      <p:cBhvr>
                                        <p:cTn id="88" dur="100" fill="hold">
                                          <p:stCondLst>
                                            <p:cond delay="200"/>
                                          </p:stCondLst>
                                        </p:cTn>
                                        <p:tgtEl>
                                          <p:spTgt spid="40"/>
                                        </p:tgtEl>
                                        <p:attrNameLst>
                                          <p:attrName>r</p:attrName>
                                        </p:attrNameLst>
                                      </p:cBhvr>
                                    </p:animRot>
                                    <p:animRot by="-240000">
                                      <p:cBhvr>
                                        <p:cTn id="89" dur="100" fill="hold">
                                          <p:stCondLst>
                                            <p:cond delay="300"/>
                                          </p:stCondLst>
                                        </p:cTn>
                                        <p:tgtEl>
                                          <p:spTgt spid="40"/>
                                        </p:tgtEl>
                                        <p:attrNameLst>
                                          <p:attrName>r</p:attrName>
                                        </p:attrNameLst>
                                      </p:cBhvr>
                                    </p:animRot>
                                    <p:animRot by="120000">
                                      <p:cBhvr>
                                        <p:cTn id="90" dur="100" fill="hold">
                                          <p:stCondLst>
                                            <p:cond delay="400"/>
                                          </p:stCondLst>
                                        </p:cTn>
                                        <p:tgtEl>
                                          <p:spTgt spid="40"/>
                                        </p:tgtEl>
                                        <p:attrNameLst>
                                          <p:attrName>r</p:attrName>
                                        </p:attrNameLst>
                                      </p:cBhvr>
                                    </p:animRot>
                                  </p:childTnLst>
                                </p:cTn>
                              </p:par>
                            </p:childTnLst>
                          </p:cTn>
                        </p:par>
                        <p:par>
                          <p:cTn id="91" fill="hold">
                            <p:stCondLst>
                              <p:cond delay="6559"/>
                            </p:stCondLst>
                            <p:childTnLst>
                              <p:par>
                                <p:cTn id="92" presetID="18" presetClass="entr" presetSubtype="9" fill="hold" grpId="0" nodeType="after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strips(upLeft)">
                                      <p:cBhvr>
                                        <p:cTn id="94" dur="500"/>
                                        <p:tgtEl>
                                          <p:spTgt spid="41"/>
                                        </p:tgtEl>
                                      </p:cBhvr>
                                    </p:animEffect>
                                  </p:childTnLst>
                                </p:cTn>
                              </p:par>
                            </p:childTnLst>
                          </p:cTn>
                        </p:par>
                        <p:par>
                          <p:cTn id="95" fill="hold">
                            <p:stCondLst>
                              <p:cond delay="7059"/>
                            </p:stCondLst>
                            <p:childTnLst>
                              <p:par>
                                <p:cTn id="96" presetID="2" presetClass="entr" presetSubtype="4"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500" fill="hold"/>
                                        <p:tgtEl>
                                          <p:spTgt spid="42"/>
                                        </p:tgtEl>
                                        <p:attrNameLst>
                                          <p:attrName>ppt_x</p:attrName>
                                        </p:attrNameLst>
                                      </p:cBhvr>
                                      <p:tavLst>
                                        <p:tav tm="0">
                                          <p:val>
                                            <p:strVal val="#ppt_x"/>
                                          </p:val>
                                        </p:tav>
                                        <p:tav tm="100000">
                                          <p:val>
                                            <p:strVal val="#ppt_x"/>
                                          </p:val>
                                        </p:tav>
                                      </p:tavLst>
                                    </p:anim>
                                    <p:anim calcmode="lin" valueType="num">
                                      <p:cBhvr additive="base">
                                        <p:cTn id="99" dur="500" fill="hold"/>
                                        <p:tgtEl>
                                          <p:spTgt spid="42"/>
                                        </p:tgtEl>
                                        <p:attrNameLst>
                                          <p:attrName>ppt_y</p:attrName>
                                        </p:attrNameLst>
                                      </p:cBhvr>
                                      <p:tavLst>
                                        <p:tav tm="0">
                                          <p:val>
                                            <p:strVal val="1+#ppt_h/2"/>
                                          </p:val>
                                        </p:tav>
                                        <p:tav tm="100000">
                                          <p:val>
                                            <p:strVal val="#ppt_y"/>
                                          </p:val>
                                        </p:tav>
                                      </p:tavLst>
                                    </p:anim>
                                  </p:childTnLst>
                                </p:cTn>
                              </p:par>
                            </p:childTnLst>
                          </p:cTn>
                        </p:par>
                        <p:par>
                          <p:cTn id="100" fill="hold">
                            <p:stCondLst>
                              <p:cond delay="7559"/>
                            </p:stCondLst>
                            <p:childTnLst>
                              <p:par>
                                <p:cTn id="101" presetID="32" presetClass="emph" presetSubtype="0" fill="hold" grpId="1" nodeType="afterEffect">
                                  <p:stCondLst>
                                    <p:cond delay="0"/>
                                  </p:stCondLst>
                                  <p:childTnLst>
                                    <p:animRot by="120000">
                                      <p:cBhvr>
                                        <p:cTn id="102" dur="50" fill="hold">
                                          <p:stCondLst>
                                            <p:cond delay="0"/>
                                          </p:stCondLst>
                                        </p:cTn>
                                        <p:tgtEl>
                                          <p:spTgt spid="42"/>
                                        </p:tgtEl>
                                        <p:attrNameLst>
                                          <p:attrName>r</p:attrName>
                                        </p:attrNameLst>
                                      </p:cBhvr>
                                    </p:animRot>
                                    <p:animRot by="-240000">
                                      <p:cBhvr>
                                        <p:cTn id="103" dur="100" fill="hold">
                                          <p:stCondLst>
                                            <p:cond delay="100"/>
                                          </p:stCondLst>
                                        </p:cTn>
                                        <p:tgtEl>
                                          <p:spTgt spid="42"/>
                                        </p:tgtEl>
                                        <p:attrNameLst>
                                          <p:attrName>r</p:attrName>
                                        </p:attrNameLst>
                                      </p:cBhvr>
                                    </p:animRot>
                                    <p:animRot by="240000">
                                      <p:cBhvr>
                                        <p:cTn id="104" dur="100" fill="hold">
                                          <p:stCondLst>
                                            <p:cond delay="200"/>
                                          </p:stCondLst>
                                        </p:cTn>
                                        <p:tgtEl>
                                          <p:spTgt spid="42"/>
                                        </p:tgtEl>
                                        <p:attrNameLst>
                                          <p:attrName>r</p:attrName>
                                        </p:attrNameLst>
                                      </p:cBhvr>
                                    </p:animRot>
                                    <p:animRot by="-240000">
                                      <p:cBhvr>
                                        <p:cTn id="105" dur="100" fill="hold">
                                          <p:stCondLst>
                                            <p:cond delay="300"/>
                                          </p:stCondLst>
                                        </p:cTn>
                                        <p:tgtEl>
                                          <p:spTgt spid="42"/>
                                        </p:tgtEl>
                                        <p:attrNameLst>
                                          <p:attrName>r</p:attrName>
                                        </p:attrNameLst>
                                      </p:cBhvr>
                                    </p:animRot>
                                    <p:animRot by="120000">
                                      <p:cBhvr>
                                        <p:cTn id="106" dur="100" fill="hold">
                                          <p:stCondLst>
                                            <p:cond delay="400"/>
                                          </p:stCondLst>
                                        </p:cTn>
                                        <p:tgtEl>
                                          <p:spTgt spid="42"/>
                                        </p:tgtEl>
                                        <p:attrNameLst>
                                          <p:attrName>r</p:attrName>
                                        </p:attrNameLst>
                                      </p:cBhvr>
                                    </p:animRot>
                                  </p:childTnLst>
                                </p:cTn>
                              </p:par>
                            </p:childTnLst>
                          </p:cTn>
                        </p:par>
                        <p:par>
                          <p:cTn id="107" fill="hold">
                            <p:stCondLst>
                              <p:cond delay="8059"/>
                            </p:stCondLst>
                            <p:childTnLst>
                              <p:par>
                                <p:cTn id="108" presetID="18" presetClass="entr" presetSubtype="9" fill="hold" grpId="0" nodeType="after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strips(upLeft)">
                                      <p:cBhvr>
                                        <p:cTn id="1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5" grpId="0" animBg="1"/>
      <p:bldP spid="36" grpId="0" bldLvl="0" animBg="1"/>
      <p:bldP spid="36" grpId="1" bldLvl="0" animBg="1"/>
      <p:bldP spid="37" grpId="0" animBg="1"/>
      <p:bldP spid="37" grpId="1" animBg="1"/>
      <p:bldP spid="38" grpId="0"/>
      <p:bldP spid="39" grpId="0"/>
      <p:bldP spid="40" grpId="0" animBg="1"/>
      <p:bldP spid="40" grpId="1" animBg="1"/>
      <p:bldP spid="41" grpId="0"/>
      <p:bldP spid="42" grpId="0" animBg="1"/>
      <p:bldP spid="42" grpId="1" animBg="1"/>
      <p:bldP spid="43" grpId="0"/>
    </p:bldLst>
  </p:timing>
</p:sld>
</file>

<file path=ppt/theme/theme1.xml><?xml version="1.0" encoding="utf-8"?>
<a:theme xmlns:a="http://schemas.openxmlformats.org/drawingml/2006/main" name="Office 主题">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默认设计模板">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emp">
      <a:majorFont>
        <a:latin typeface="Calibri"/>
        <a:ea typeface="方正兰亭黑简体"/>
        <a:cs typeface=""/>
      </a:majorFont>
      <a:minorFont>
        <a:latin typeface="Calibri"/>
        <a:ea typeface="方正兰亭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1784</Words>
  <Application>Microsoft Office PowerPoint</Application>
  <PresentationFormat>自定义</PresentationFormat>
  <Paragraphs>143</Paragraphs>
  <Slides>17</Slides>
  <Notes>16</Notes>
  <HiddenSlides>0</HiddenSlides>
  <MMClips>1</MMClips>
  <ScaleCrop>false</ScaleCrop>
  <HeadingPairs>
    <vt:vector size="4" baseType="variant">
      <vt:variant>
        <vt:lpstr>主题</vt:lpstr>
      </vt:variant>
      <vt:variant>
        <vt:i4>2</vt:i4>
      </vt:variant>
      <vt:variant>
        <vt:lpstr>幻灯片标题</vt:lpstr>
      </vt:variant>
      <vt:variant>
        <vt:i4>17</vt:i4>
      </vt:variant>
    </vt:vector>
  </HeadingPairs>
  <TitlesOfParts>
    <vt:vector size="19" baseType="lpstr">
      <vt:lpstr>Office 主题</vt:lpstr>
      <vt:lpstr>5_默认设计模板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74</dc:title>
  <dc:creator>Administrator</dc:creator>
  <cp:lastModifiedBy>Administrator</cp:lastModifiedBy>
  <cp:revision>51</cp:revision>
  <dcterms:created xsi:type="dcterms:W3CDTF">2015-05-05T08:02:00Z</dcterms:created>
  <dcterms:modified xsi:type="dcterms:W3CDTF">2019-11-25T15:42:18Z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