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2" r:id="rId2"/>
    <p:sldId id="2684" r:id="rId3"/>
    <p:sldId id="2685" r:id="rId4"/>
    <p:sldId id="2694" r:id="rId5"/>
    <p:sldId id="2695" r:id="rId6"/>
    <p:sldId id="2696" r:id="rId7"/>
    <p:sldId id="2697" r:id="rId8"/>
    <p:sldId id="2698" r:id="rId9"/>
    <p:sldId id="2700" r:id="rId10"/>
    <p:sldId id="2701" r:id="rId11"/>
    <p:sldId id="2702" r:id="rId12"/>
    <p:sldId id="2693" r:id="rId1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097"/>
    <a:srgbClr val="70C4BC"/>
    <a:srgbClr val="FDBD24"/>
    <a:srgbClr val="F19D7F"/>
    <a:srgbClr val="EF8E6C"/>
    <a:srgbClr val="F2C977"/>
    <a:srgbClr val="7CC2BD"/>
    <a:srgbClr val="75BFB9"/>
    <a:srgbClr val="A7EBE5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2" autoAdjust="0"/>
    <p:restoredTop sz="92986" autoAdjust="0"/>
  </p:normalViewPr>
  <p:slideViewPr>
    <p:cSldViewPr>
      <p:cViewPr varScale="1">
        <p:scale>
          <a:sx n="64" d="100"/>
          <a:sy n="64" d="100"/>
        </p:scale>
        <p:origin x="-940" y="-76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488"/>
    </p:cViewPr>
  </p:sorterViewPr>
  <p:notesViewPr>
    <p:cSldViewPr>
      <p:cViewPr varScale="1">
        <p:scale>
          <a:sx n="65" d="100"/>
          <a:sy n="65" d="100"/>
        </p:scale>
        <p:origin x="285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8F97-F3E3-431F-A979-0136AB746BCC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5012-9A65-4319-9463-580194A23D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08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99815" y="1938250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7004852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053112" y="3670832"/>
            <a:ext cx="4522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发育性神经障碍</a:t>
            </a:r>
            <a:endParaRPr lang="zh-CN" altLang="en-US" sz="44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60191" y="4141114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150272" y="5208431"/>
            <a:ext cx="2130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杜芸芸</a:t>
            </a:r>
            <a:endParaRPr lang="en-US" altLang="zh-CN" sz="20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0539" y="-128427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五</a:t>
            </a:r>
            <a:r>
              <a:rPr lang="zh-CN" altLang="en-US" sz="2400" b="1" dirty="0" smtClean="0"/>
              <a:t>、注意缺陷多动障碍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6887" y="1384077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分类</a:t>
            </a:r>
            <a:endParaRPr lang="en-US" altLang="zh-CN" sz="2000" dirty="0" smtClean="0"/>
          </a:p>
          <a:p>
            <a:r>
              <a:rPr lang="zh-CN" altLang="en-US" sz="2000" dirty="0"/>
              <a:t> </a:t>
            </a:r>
            <a:r>
              <a:rPr lang="zh-CN" altLang="en-US" sz="2000" dirty="0" smtClean="0"/>
              <a:t>       </a:t>
            </a:r>
            <a:r>
              <a:rPr lang="en-US" altLang="zh-CN" sz="2000" dirty="0" smtClean="0"/>
              <a:t>ICD-11</a:t>
            </a:r>
            <a:r>
              <a:rPr lang="zh-CN" altLang="en-US" sz="2000" dirty="0" smtClean="0"/>
              <a:t>根据</a:t>
            </a:r>
            <a:r>
              <a:rPr lang="zh-CN" altLang="en-US" sz="2000" dirty="0"/>
              <a:t>临床表现将</a:t>
            </a:r>
            <a:r>
              <a:rPr lang="en-US" altLang="zh-CN" sz="2000" dirty="0"/>
              <a:t>ADHD</a:t>
            </a:r>
            <a:r>
              <a:rPr lang="zh-CN" altLang="en-US" sz="2000" dirty="0"/>
              <a:t>分为</a:t>
            </a:r>
            <a:r>
              <a:rPr lang="zh-CN" altLang="en-US" sz="2000" dirty="0" smtClean="0"/>
              <a:t>注意缺陷</a:t>
            </a:r>
            <a:r>
              <a:rPr lang="zh-CN" altLang="en-US" sz="2000" dirty="0"/>
              <a:t>为主型、多动</a:t>
            </a:r>
            <a:r>
              <a:rPr lang="en-US" altLang="zh-CN" sz="2000" dirty="0"/>
              <a:t>-</a:t>
            </a:r>
            <a:r>
              <a:rPr lang="zh-CN" altLang="en-US" sz="2000" dirty="0"/>
              <a:t>冲动为主型和混合型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诊断年龄的变化</a:t>
            </a:r>
            <a:endParaRPr lang="en-US" altLang="zh-CN" sz="2000" dirty="0"/>
          </a:p>
          <a:p>
            <a:r>
              <a:rPr lang="zh-CN" altLang="en-US" sz="2000" dirty="0"/>
              <a:t> </a:t>
            </a:r>
            <a:r>
              <a:rPr lang="zh-CN" altLang="en-US" sz="2000" dirty="0" smtClean="0"/>
              <a:t>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ICD-11</a:t>
            </a:r>
            <a:r>
              <a:rPr lang="zh-CN" altLang="en-US" sz="2000" dirty="0" smtClean="0">
                <a:solidFill>
                  <a:srgbClr val="FF0000"/>
                </a:solidFill>
              </a:rPr>
              <a:t>将</a:t>
            </a:r>
            <a:r>
              <a:rPr lang="zh-CN" altLang="en-US" sz="2000" dirty="0">
                <a:solidFill>
                  <a:srgbClr val="FF0000"/>
                </a:solidFill>
              </a:rPr>
              <a:t>起病年龄标准从</a:t>
            </a:r>
            <a:r>
              <a:rPr lang="en-US" altLang="zh-CN" sz="2000" dirty="0">
                <a:solidFill>
                  <a:srgbClr val="FF0000"/>
                </a:solidFill>
              </a:rPr>
              <a:t>ICD-10</a:t>
            </a:r>
            <a:r>
              <a:rPr lang="zh-CN" altLang="en-US" sz="2000" dirty="0">
                <a:solidFill>
                  <a:srgbClr val="FF0000"/>
                </a:solidFill>
              </a:rPr>
              <a:t>的</a:t>
            </a:r>
            <a:r>
              <a:rPr lang="en-US" altLang="zh-CN" sz="2000" dirty="0" smtClean="0">
                <a:solidFill>
                  <a:srgbClr val="FF0000"/>
                </a:solidFill>
              </a:rPr>
              <a:t>7</a:t>
            </a:r>
            <a:r>
              <a:rPr lang="zh-CN" altLang="en-US" sz="2000" dirty="0" smtClean="0">
                <a:solidFill>
                  <a:srgbClr val="FF0000"/>
                </a:solidFill>
              </a:rPr>
              <a:t>岁</a:t>
            </a:r>
            <a:r>
              <a:rPr lang="zh-CN" altLang="en-US" sz="2000" dirty="0">
                <a:solidFill>
                  <a:srgbClr val="FF0000"/>
                </a:solidFill>
              </a:rPr>
              <a:t>更改为</a:t>
            </a:r>
            <a:r>
              <a:rPr lang="en-US" altLang="zh-CN" sz="2000" dirty="0">
                <a:solidFill>
                  <a:srgbClr val="FF0000"/>
                </a:solidFill>
              </a:rPr>
              <a:t>&lt;12</a:t>
            </a:r>
            <a:r>
              <a:rPr lang="zh-CN" altLang="en-US" sz="2000" dirty="0">
                <a:solidFill>
                  <a:srgbClr val="FF0000"/>
                </a:solidFill>
              </a:rPr>
              <a:t>岁</a:t>
            </a:r>
            <a:r>
              <a:rPr lang="zh-CN" altLang="en-US" sz="2000" dirty="0"/>
              <a:t>；且特别提到对于成人期首次</a:t>
            </a:r>
            <a:r>
              <a:rPr lang="zh-CN" altLang="en-US" sz="2000" dirty="0" smtClean="0"/>
              <a:t>就诊</a:t>
            </a:r>
            <a:r>
              <a:rPr lang="zh-CN" altLang="en-US" sz="2000" dirty="0"/>
              <a:t>的患者，在诊断成人 </a:t>
            </a:r>
            <a:r>
              <a:rPr lang="en-US" altLang="zh-CN" sz="2000" dirty="0"/>
              <a:t>ADHD </a:t>
            </a:r>
            <a:r>
              <a:rPr lang="zh-CN" altLang="en-US" sz="2000" dirty="0"/>
              <a:t>时，应在年龄</a:t>
            </a:r>
            <a:r>
              <a:rPr lang="en-US" altLang="zh-CN" sz="2000" dirty="0"/>
              <a:t>&lt;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岁</a:t>
            </a:r>
            <a:r>
              <a:rPr lang="zh-CN" altLang="en-US" sz="2000" dirty="0"/>
              <a:t>时就存在注意缺陷、多动、冲动症状，最好</a:t>
            </a:r>
            <a:r>
              <a:rPr lang="zh-CN" altLang="en-US" sz="2000" dirty="0" smtClean="0"/>
              <a:t>有学校</a:t>
            </a:r>
            <a:r>
              <a:rPr lang="zh-CN" altLang="en-US" sz="2000" dirty="0"/>
              <a:t>以及社区医疗记录作为佐证；如果缺乏</a:t>
            </a:r>
            <a:r>
              <a:rPr lang="zh-CN" altLang="en-US" sz="2000" dirty="0" smtClean="0"/>
              <a:t>这些</a:t>
            </a:r>
            <a:r>
              <a:rPr lang="zh-CN" altLang="en-US" sz="2000" dirty="0"/>
              <a:t>依据时，诊断成人</a:t>
            </a:r>
            <a:r>
              <a:rPr lang="en-US" altLang="zh-CN" sz="2000" dirty="0"/>
              <a:t>ADHD</a:t>
            </a:r>
            <a:r>
              <a:rPr lang="zh-CN" altLang="en-US" sz="2000" dirty="0"/>
              <a:t>必须谨慎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3.</a:t>
            </a:r>
            <a:r>
              <a:rPr lang="zh-CN" altLang="en-US" sz="2000" dirty="0" smtClean="0"/>
              <a:t>鉴别诊断</a:t>
            </a:r>
            <a:endParaRPr lang="en-US" altLang="zh-CN" sz="2000" dirty="0" smtClean="0"/>
          </a:p>
          <a:p>
            <a:r>
              <a:rPr lang="en-US" altLang="zh-CN" sz="2000" dirty="0" smtClean="0"/>
              <a:t>         ICD-11</a:t>
            </a:r>
            <a:r>
              <a:rPr lang="zh-CN" altLang="en-US" sz="2000" dirty="0" smtClean="0"/>
              <a:t>强调</a:t>
            </a:r>
            <a:r>
              <a:rPr lang="zh-CN" altLang="en-US" sz="2000" dirty="0"/>
              <a:t>故意破坏不是 </a:t>
            </a:r>
            <a:r>
              <a:rPr lang="en-US" altLang="zh-CN" sz="2000" dirty="0"/>
              <a:t>ADHD </a:t>
            </a:r>
            <a:r>
              <a:rPr lang="zh-CN" altLang="en-US" sz="2000" dirty="0"/>
              <a:t>的核心行为，虽然 </a:t>
            </a:r>
            <a:r>
              <a:rPr lang="en-US" altLang="zh-CN" sz="2000" dirty="0" smtClean="0"/>
              <a:t>ADHD</a:t>
            </a:r>
            <a:r>
              <a:rPr lang="zh-CN" altLang="en-US" sz="2000" dirty="0" smtClean="0"/>
              <a:t>症状</a:t>
            </a:r>
            <a:r>
              <a:rPr lang="zh-CN" altLang="en-US" sz="2000" dirty="0"/>
              <a:t>可能导致破坏性的结果</a:t>
            </a:r>
            <a:r>
              <a:rPr lang="en-US" altLang="zh-CN" sz="2000" dirty="0"/>
              <a:t>, </a:t>
            </a:r>
            <a:r>
              <a:rPr lang="zh-CN" altLang="en-US" sz="2000" dirty="0"/>
              <a:t>包括由于粗心</a:t>
            </a:r>
            <a:r>
              <a:rPr lang="zh-CN" altLang="en-US" sz="2000" dirty="0" smtClean="0"/>
              <a:t>导致</a:t>
            </a:r>
            <a:r>
              <a:rPr lang="zh-CN" altLang="en-US" sz="2000" dirty="0"/>
              <a:t>的不良后果，但需与故意破坏行为或</a:t>
            </a:r>
            <a:r>
              <a:rPr lang="zh-CN" altLang="en-US" sz="2000" dirty="0" smtClean="0"/>
              <a:t>反社会行为</a:t>
            </a:r>
            <a:r>
              <a:rPr lang="zh-CN" altLang="en-US" sz="2000" dirty="0"/>
              <a:t>相鉴别。</a:t>
            </a:r>
          </a:p>
        </p:txBody>
      </p:sp>
    </p:spTree>
    <p:extLst>
      <p:ext uri="{BB962C8B-B14F-4D97-AF65-F5344CB8AC3E}">
        <p14:creationId xmlns:p14="http://schemas.microsoft.com/office/powerpoint/2010/main" val="37452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六、发育性运动协调障碍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0903" y="1312069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发育</a:t>
            </a:r>
            <a:r>
              <a:rPr lang="zh-CN" altLang="en-US" sz="2000" dirty="0"/>
              <a:t>性运动协调障碍（</a:t>
            </a:r>
            <a:r>
              <a:rPr lang="en-US" altLang="zh-CN" sz="2000" dirty="0"/>
              <a:t>developmental </a:t>
            </a:r>
            <a:r>
              <a:rPr lang="en-US" altLang="zh-CN" sz="2000" dirty="0" smtClean="0"/>
              <a:t>motor coordination </a:t>
            </a:r>
            <a:r>
              <a:rPr lang="en-US" altLang="zh-CN" sz="2000" dirty="0"/>
              <a:t>disorder</a:t>
            </a:r>
            <a:r>
              <a:rPr lang="zh-CN" altLang="en-US" sz="2000" dirty="0"/>
              <a:t>）、慢 性 发 育 性 抽 动 障 </a:t>
            </a:r>
            <a:r>
              <a:rPr lang="zh-CN" altLang="en-US" sz="2000" dirty="0" smtClean="0"/>
              <a:t>碍（</a:t>
            </a:r>
            <a:r>
              <a:rPr lang="en-US" altLang="zh-CN" sz="2000" dirty="0"/>
              <a:t>chronic developmental tic disorders</a:t>
            </a:r>
            <a:r>
              <a:rPr lang="zh-CN" altLang="en-US" sz="2000" dirty="0"/>
              <a:t>）和刻板性</a:t>
            </a:r>
            <a:r>
              <a:rPr lang="zh-CN" altLang="en-US" sz="2000" dirty="0" smtClean="0"/>
              <a:t>运动障（</a:t>
            </a:r>
            <a:r>
              <a:rPr lang="en-US" altLang="zh-CN" sz="2000" dirty="0"/>
              <a:t>stereotyped movement disorder</a:t>
            </a:r>
            <a:r>
              <a:rPr lang="zh-CN" altLang="en-US" sz="2000" dirty="0" smtClean="0"/>
              <a:t>），这</a:t>
            </a:r>
            <a:r>
              <a:rPr lang="en-US" altLang="zh-CN" sz="2000" dirty="0"/>
              <a:t>3</a:t>
            </a:r>
            <a:r>
              <a:rPr lang="zh-CN" altLang="en-US" sz="2000" dirty="0"/>
              <a:t>类障碍有较小修订，如</a:t>
            </a:r>
            <a:r>
              <a:rPr lang="en-US" altLang="zh-CN" sz="2000" dirty="0"/>
              <a:t>ICD-10</a:t>
            </a:r>
            <a:r>
              <a:rPr lang="zh-CN" altLang="en-US" sz="2000" dirty="0"/>
              <a:t>特定性</a:t>
            </a:r>
            <a:r>
              <a:rPr lang="zh-CN" altLang="en-US" sz="2000" dirty="0" smtClean="0"/>
              <a:t>运动功能</a:t>
            </a:r>
            <a:r>
              <a:rPr lang="zh-CN" altLang="en-US" sz="2000" dirty="0"/>
              <a:t>发育障碍在</a:t>
            </a:r>
            <a:r>
              <a:rPr lang="en-US" altLang="zh-CN" sz="2000" dirty="0"/>
              <a:t>ICD-11</a:t>
            </a:r>
            <a:r>
              <a:rPr lang="zh-CN" altLang="en-US" sz="2000" dirty="0"/>
              <a:t>中更名为发育性</a:t>
            </a:r>
            <a:r>
              <a:rPr lang="zh-CN" altLang="en-US" sz="2000" dirty="0" smtClean="0"/>
              <a:t>运动协调障碍</a:t>
            </a:r>
            <a:r>
              <a:rPr lang="zh-CN" altLang="en-US" sz="2000" dirty="0"/>
              <a:t>，定义与内容未变</a:t>
            </a:r>
          </a:p>
        </p:txBody>
      </p:sp>
    </p:spTree>
    <p:extLst>
      <p:ext uri="{BB962C8B-B14F-4D97-AF65-F5344CB8AC3E}">
        <p14:creationId xmlns:p14="http://schemas.microsoft.com/office/powerpoint/2010/main" val="175783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041215" y="1958886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906526"/>
            <a:ext cx="4291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谢谢聆听</a:t>
            </a:r>
            <a:endParaRPr lang="zh-CN" altLang="en-US" sz="28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590207" y="4376808"/>
            <a:ext cx="35383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900" cap="all" dirty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900" cap="all" dirty="0" smtClean="0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endParaRPr lang="zh-CN" altLang="en-US" sz="900" cap="all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08086" y="5281002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xxx</a:t>
            </a:r>
            <a:endParaRPr lang="en-US" altLang="zh-CN" sz="12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4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144841" y="4221485"/>
            <a:ext cx="4569072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2000" b="1" dirty="0" smtClean="0">
                <a:latin typeface="+mj-lt"/>
                <a:ea typeface="微软雅黑" panose="020B0503020204020204" pitchFamily="34" charset="-122"/>
              </a:rPr>
              <a:t>ICD-11</a:t>
            </a:r>
            <a:r>
              <a:rPr lang="zh-CN" altLang="en-US" sz="2000" b="1" dirty="0" smtClean="0">
                <a:latin typeface="+mj-lt"/>
                <a:ea typeface="微软雅黑" panose="020B0503020204020204" pitchFamily="34" charset="-122"/>
              </a:rPr>
              <a:t>发育性神经障碍的诊断标准进展</a:t>
            </a:r>
            <a:endParaRPr lang="zh-CN" altLang="en-US" sz="2000" b="1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智力发育障碍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04461" y="3439524"/>
            <a:ext cx="3120977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孤独症谱系障碍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注意缺陷多动障碍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306427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发育性言语和语言障碍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发育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性学习障碍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306427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发育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性运动协调障碍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3094117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200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ICD-11</a:t>
            </a:r>
            <a:r>
              <a:rPr lang="zh-CN" altLang="en-US" sz="3200" dirty="0" smtClean="0">
                <a:solidFill>
                  <a:srgbClr val="70C4BC"/>
                </a:solidFill>
                <a:latin typeface="+mj-lt"/>
                <a:ea typeface="微软雅黑" panose="020B0503020204020204" pitchFamily="34" charset="-122"/>
              </a:rPr>
              <a:t>诊断分类</a:t>
            </a:r>
            <a:endParaRPr lang="zh-CN" altLang="en-US" sz="3200" dirty="0">
              <a:solidFill>
                <a:srgbClr val="70C4B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826" y="2608213"/>
            <a:ext cx="92170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一、定义</a:t>
            </a:r>
            <a:r>
              <a:rPr lang="en-US" altLang="zh-CN" sz="2400" dirty="0" smtClean="0"/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 ICD-11</a:t>
            </a:r>
            <a:r>
              <a:rPr lang="zh-CN" altLang="en-US" sz="2400" dirty="0"/>
              <a:t>神经发育障碍的定义</a:t>
            </a:r>
            <a:r>
              <a:rPr lang="zh-CN" altLang="en-US" sz="2400" dirty="0" smtClean="0"/>
              <a:t>为：在</a:t>
            </a:r>
            <a:r>
              <a:rPr lang="zh-CN" altLang="en-US" sz="2400" dirty="0"/>
              <a:t>发育阶段</a:t>
            </a:r>
            <a:r>
              <a:rPr lang="zh-CN" altLang="en-US" sz="2400" dirty="0" smtClean="0"/>
              <a:t>出现</a:t>
            </a:r>
            <a:r>
              <a:rPr lang="zh-CN" altLang="en-US" sz="2400" dirty="0"/>
              <a:t>的行为和认知障碍，患者在获得和执行特定</a:t>
            </a:r>
            <a:r>
              <a:rPr lang="zh-CN" altLang="en-US" sz="2400" dirty="0" smtClean="0"/>
              <a:t>智能</a:t>
            </a:r>
            <a:r>
              <a:rPr lang="zh-CN" altLang="en-US" sz="2400" dirty="0"/>
              <a:t>、运动或社会能力方面存在显著困难。虽然</a:t>
            </a:r>
            <a:r>
              <a:rPr lang="zh-CN" altLang="en-US" sz="2400" dirty="0" smtClean="0"/>
              <a:t>很多伴有</a:t>
            </a:r>
            <a:r>
              <a:rPr lang="zh-CN" altLang="en-US" sz="2400" dirty="0"/>
              <a:t>行为和认知障碍的精神和行为障碍会在</a:t>
            </a:r>
            <a:r>
              <a:rPr lang="zh-CN" altLang="en-US" sz="2400" dirty="0" smtClean="0"/>
              <a:t>发育阶段</a:t>
            </a:r>
            <a:r>
              <a:rPr lang="zh-CN" altLang="en-US" sz="2400" dirty="0"/>
              <a:t>起病（例如精神分裂症、双相障碍），但是</a:t>
            </a:r>
            <a:r>
              <a:rPr lang="zh-CN" altLang="en-US" sz="2400" dirty="0" smtClean="0"/>
              <a:t>只有核心</a:t>
            </a:r>
            <a:r>
              <a:rPr lang="zh-CN" altLang="en-US" sz="2400" dirty="0"/>
              <a:t>特征是由于神经发育所致的障碍才被纳入</a:t>
            </a:r>
            <a:r>
              <a:rPr lang="zh-CN" altLang="en-US" sz="2400" dirty="0" smtClean="0"/>
              <a:t>该分类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148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一、智力发育障碍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08895" y="1528093"/>
            <a:ext cx="9433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名称变化</a:t>
            </a:r>
            <a:endParaRPr lang="en-US" altLang="zh-CN" sz="2000" dirty="0" smtClean="0"/>
          </a:p>
          <a:p>
            <a:r>
              <a:rPr lang="en-US" altLang="zh-CN" sz="2000" dirty="0" smtClean="0"/>
              <a:t>   ICD-10</a:t>
            </a:r>
            <a:r>
              <a:rPr lang="zh-CN" altLang="en-US" sz="2000" dirty="0" smtClean="0"/>
              <a:t>使用“</a:t>
            </a:r>
            <a:r>
              <a:rPr lang="zh-CN" altLang="en-US" sz="2000" dirty="0"/>
              <a:t>精神发育迟滞</a:t>
            </a:r>
            <a:r>
              <a:rPr lang="zh-CN" altLang="en-US" sz="2000" dirty="0" smtClean="0"/>
              <a:t>” （</a:t>
            </a:r>
            <a:r>
              <a:rPr lang="en-US" altLang="zh-CN" sz="2000" dirty="0"/>
              <a:t>mental retardation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   DSM-5</a:t>
            </a:r>
            <a:r>
              <a:rPr lang="zh-CN" altLang="en-US" sz="2000" dirty="0" smtClean="0"/>
              <a:t>中使用</a:t>
            </a:r>
            <a:r>
              <a:rPr lang="zh-CN" altLang="en-US" sz="2000" dirty="0"/>
              <a:t>了</a:t>
            </a:r>
            <a:r>
              <a:rPr lang="zh-CN" altLang="en-US" sz="2000" dirty="0" smtClean="0"/>
              <a:t>“智力残疾”</a:t>
            </a:r>
            <a:r>
              <a:rPr lang="en-US" altLang="zh-CN" sz="2000" dirty="0"/>
              <a:t> </a:t>
            </a:r>
            <a:r>
              <a:rPr lang="zh-CN" altLang="en-US" sz="2000" dirty="0"/>
              <a:t>（</a:t>
            </a:r>
            <a:r>
              <a:rPr lang="en-US" altLang="zh-CN" sz="2000" dirty="0" smtClean="0"/>
              <a:t>intellectual disability</a:t>
            </a:r>
            <a:r>
              <a:rPr lang="zh-CN" altLang="en-US" sz="2000" dirty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   ICD-11</a:t>
            </a:r>
            <a:r>
              <a:rPr lang="zh-CN" altLang="en-US" sz="2000" dirty="0" smtClean="0"/>
              <a:t>使用“</a:t>
            </a:r>
            <a:r>
              <a:rPr lang="zh-CN" altLang="en-US" sz="2000" dirty="0"/>
              <a:t>智力发育障碍</a:t>
            </a:r>
            <a:r>
              <a:rPr lang="zh-CN" altLang="en-US" sz="2000" dirty="0" smtClean="0"/>
              <a:t>” （</a:t>
            </a:r>
            <a:r>
              <a:rPr lang="en-US" altLang="zh-CN" sz="2000" dirty="0"/>
              <a:t>disorders of intellectual development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定义（变化不大）</a:t>
            </a:r>
            <a:endParaRPr lang="en-US" altLang="zh-CN" sz="2000" dirty="0" smtClean="0"/>
          </a:p>
          <a:p>
            <a:r>
              <a:rPr lang="zh-CN" altLang="en-US" sz="2000" dirty="0" smtClean="0"/>
              <a:t>        主要</a:t>
            </a:r>
            <a:r>
              <a:rPr lang="zh-CN" altLang="en-US" sz="2000" dirty="0"/>
              <a:t>是指起病于发育阶段的智能和</a:t>
            </a:r>
            <a:r>
              <a:rPr lang="zh-CN" altLang="en-US" sz="2000" dirty="0" smtClean="0"/>
              <a:t>适应性行为</a:t>
            </a:r>
            <a:r>
              <a:rPr lang="zh-CN" altLang="en-US" sz="2000" dirty="0"/>
              <a:t>显著低于平均水平（如低于平均值</a:t>
            </a:r>
            <a:r>
              <a:rPr lang="en-US" altLang="zh-CN" sz="2000" dirty="0"/>
              <a:t>2~3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标准差</a:t>
            </a:r>
            <a:r>
              <a:rPr lang="zh-CN" altLang="en-US" sz="2000" dirty="0"/>
              <a:t>）。</a:t>
            </a:r>
            <a:r>
              <a:rPr lang="en-US" altLang="zh-CN" sz="2000" dirty="0"/>
              <a:t>ICD-11</a:t>
            </a:r>
            <a:r>
              <a:rPr lang="zh-CN" altLang="en-US" sz="2000" dirty="0"/>
              <a:t>保留了</a:t>
            </a:r>
            <a:r>
              <a:rPr lang="en-US" altLang="zh-CN" sz="2000" dirty="0"/>
              <a:t>ICD-10</a:t>
            </a:r>
            <a:r>
              <a:rPr lang="zh-CN" altLang="en-US" sz="2000" dirty="0"/>
              <a:t>严重程度的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分级：轻度</a:t>
            </a:r>
            <a:r>
              <a:rPr lang="zh-CN" altLang="en-US" sz="2000" dirty="0"/>
              <a:t>、中度、中度、极重</a:t>
            </a:r>
            <a:r>
              <a:rPr lang="zh-CN" altLang="en-US" sz="2000" dirty="0" smtClean="0"/>
              <a:t>度，</a:t>
            </a:r>
            <a:r>
              <a:rPr lang="zh-CN" altLang="en-US" sz="2000" dirty="0"/>
              <a:t>但是增加了智能</a:t>
            </a:r>
            <a:r>
              <a:rPr lang="zh-CN" altLang="en-US" sz="2000" dirty="0" smtClean="0"/>
              <a:t>发育障碍</a:t>
            </a:r>
            <a:r>
              <a:rPr lang="zh-CN" altLang="en-US" sz="2000" dirty="0"/>
              <a:t>待定型，适用于个体有智能发育障碍</a:t>
            </a:r>
            <a:r>
              <a:rPr lang="zh-CN" altLang="en-US" sz="2000" dirty="0" smtClean="0"/>
              <a:t>症状。但是</a:t>
            </a:r>
            <a:r>
              <a:rPr lang="zh-CN" altLang="en-US" sz="2000" dirty="0"/>
              <a:t>存在以下情况无法准确评估：年龄</a:t>
            </a:r>
            <a:r>
              <a:rPr lang="en-US" altLang="zh-CN" sz="2000" dirty="0"/>
              <a:t>&lt;4</a:t>
            </a:r>
            <a:r>
              <a:rPr lang="zh-CN" altLang="en-US" sz="2000" dirty="0"/>
              <a:t>岁或者</a:t>
            </a:r>
            <a:r>
              <a:rPr lang="zh-CN" altLang="en-US" sz="2000" dirty="0" smtClean="0"/>
              <a:t>当前</a:t>
            </a:r>
            <a:r>
              <a:rPr lang="zh-CN" altLang="en-US" sz="2000" dirty="0"/>
              <a:t>存在干扰评估的身体或精神</a:t>
            </a:r>
            <a:r>
              <a:rPr lang="zh-CN" altLang="en-US" sz="2000" dirty="0" smtClean="0"/>
              <a:t>症状。</a:t>
            </a:r>
            <a:endParaRPr lang="en-US" altLang="zh-CN" sz="2000" dirty="0" smtClean="0"/>
          </a:p>
          <a:p>
            <a:r>
              <a:rPr lang="en-US" altLang="zh-CN" sz="2000" dirty="0" smtClean="0"/>
              <a:t>3.</a:t>
            </a:r>
            <a:r>
              <a:rPr lang="zh-CN" altLang="en-US" sz="2000" dirty="0" smtClean="0"/>
              <a:t>严重等级评估标准</a:t>
            </a:r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       ICD-10</a:t>
            </a:r>
            <a:r>
              <a:rPr lang="zh-CN" altLang="en-US" sz="2000" dirty="0">
                <a:solidFill>
                  <a:srgbClr val="FF0000"/>
                </a:solidFill>
              </a:rPr>
              <a:t>以智能测试值来划分不同严重等级，</a:t>
            </a:r>
            <a:r>
              <a:rPr lang="zh-CN" altLang="en-US" sz="2000" dirty="0" smtClean="0">
                <a:solidFill>
                  <a:srgbClr val="FF0000"/>
                </a:solidFill>
              </a:rPr>
              <a:t>而</a:t>
            </a:r>
            <a:r>
              <a:rPr lang="en-US" altLang="zh-CN" sz="2000" dirty="0" smtClean="0">
                <a:solidFill>
                  <a:srgbClr val="FF0000"/>
                </a:solidFill>
              </a:rPr>
              <a:t>ICD-11</a:t>
            </a:r>
            <a:r>
              <a:rPr lang="zh-CN" altLang="en-US" sz="2000" dirty="0">
                <a:solidFill>
                  <a:srgbClr val="FF0000"/>
                </a:solidFill>
              </a:rPr>
              <a:t>以智能和适应行为水平低于平均值的</a:t>
            </a:r>
            <a:r>
              <a:rPr lang="zh-CN" altLang="en-US" sz="2000" dirty="0" smtClean="0">
                <a:solidFill>
                  <a:srgbClr val="FF0000"/>
                </a:solidFill>
              </a:rPr>
              <a:t>标准差值</a:t>
            </a:r>
            <a:r>
              <a:rPr lang="zh-CN" altLang="en-US" sz="2000" dirty="0">
                <a:solidFill>
                  <a:srgbClr val="FF0000"/>
                </a:solidFill>
              </a:rPr>
              <a:t>来划分不同严重</a:t>
            </a:r>
            <a:r>
              <a:rPr lang="zh-CN" altLang="en-US" sz="2000" dirty="0" smtClean="0">
                <a:solidFill>
                  <a:srgbClr val="FF0000"/>
                </a:solidFill>
              </a:rPr>
              <a:t>等级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ICD-11</a:t>
            </a:r>
            <a:r>
              <a:rPr lang="zh-CN" altLang="en-US" sz="2000" dirty="0" smtClean="0"/>
              <a:t>除了</a:t>
            </a:r>
            <a:r>
              <a:rPr lang="zh-CN" altLang="en-US" sz="2000" dirty="0"/>
              <a:t>智商外，更强调适应性行为的功能水平测试</a:t>
            </a:r>
            <a:r>
              <a:rPr lang="zh-CN" altLang="en-US" sz="2000" dirty="0" smtClean="0"/>
              <a:t>。当</a:t>
            </a:r>
            <a:r>
              <a:rPr lang="zh-CN" altLang="en-US" sz="2000" dirty="0"/>
              <a:t>智力和适应性行为功能在不同水平时，必须</a:t>
            </a:r>
            <a:r>
              <a:rPr lang="zh-CN" altLang="en-US" sz="2000" dirty="0" smtClean="0"/>
              <a:t>进行全面</a:t>
            </a:r>
            <a:r>
              <a:rPr lang="zh-CN" altLang="en-US" sz="2000" dirty="0"/>
              <a:t>的临床评估及</a:t>
            </a:r>
            <a:r>
              <a:rPr lang="zh-CN" altLang="en-US" sz="2000" dirty="0" smtClean="0"/>
              <a:t>判断。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158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一、智力发育障碍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0903" y="1600101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3.</a:t>
            </a:r>
            <a:r>
              <a:rPr lang="zh-CN" altLang="en-US" sz="2000" dirty="0"/>
              <a:t>严重等级评估标准</a:t>
            </a:r>
            <a:endParaRPr lang="en-US" altLang="zh-CN" sz="2000" dirty="0"/>
          </a:p>
          <a:p>
            <a:r>
              <a:rPr lang="en-US" altLang="zh-CN" sz="2000" dirty="0" smtClean="0"/>
              <a:t>         ICD-11</a:t>
            </a:r>
            <a:r>
              <a:rPr lang="zh-CN" altLang="en-US" sz="2000" dirty="0" smtClean="0"/>
              <a:t>使用智力</a:t>
            </a:r>
            <a:r>
              <a:rPr lang="zh-CN" altLang="en-US" sz="2000" dirty="0"/>
              <a:t>功能</a:t>
            </a:r>
            <a:r>
              <a:rPr lang="zh-CN" altLang="en-US" sz="2000" dirty="0" smtClean="0"/>
              <a:t>的行为</a:t>
            </a:r>
            <a:r>
              <a:rPr lang="zh-CN" altLang="en-US" sz="2000" dirty="0"/>
              <a:t>指标表来协助判断智能与适应行为功能</a:t>
            </a:r>
            <a:r>
              <a:rPr lang="zh-CN" altLang="en-US" sz="2000" dirty="0" smtClean="0"/>
              <a:t>水平，共</a:t>
            </a:r>
            <a:r>
              <a:rPr lang="zh-CN" altLang="en-US" sz="2000" dirty="0"/>
              <a:t>提供了</a:t>
            </a:r>
            <a:r>
              <a:rPr lang="en-US" altLang="zh-CN" sz="2000" dirty="0"/>
              <a:t>3</a:t>
            </a:r>
            <a:r>
              <a:rPr lang="zh-CN" altLang="en-US" sz="2000" dirty="0"/>
              <a:t>个年龄</a:t>
            </a:r>
            <a:r>
              <a:rPr lang="zh-CN" altLang="en-US" sz="2000" dirty="0" smtClean="0"/>
              <a:t>阶段（</a:t>
            </a:r>
            <a:r>
              <a:rPr lang="zh-CN" altLang="en-US" sz="2000" dirty="0"/>
              <a:t>幼儿期、儿童青少年期和成人期）不同严重</a:t>
            </a:r>
            <a:r>
              <a:rPr lang="zh-CN" altLang="en-US" sz="2000" dirty="0" smtClean="0"/>
              <a:t>程度患者</a:t>
            </a:r>
            <a:r>
              <a:rPr lang="zh-CN" altLang="en-US" sz="2000" dirty="0"/>
              <a:t>应达到的行为表现，包括概念、社交和实践</a:t>
            </a:r>
            <a:r>
              <a:rPr lang="zh-CN" altLang="en-US" sz="2000" dirty="0" smtClean="0"/>
              <a:t>技能</a:t>
            </a:r>
            <a:r>
              <a:rPr lang="zh-CN" altLang="en-US" sz="2000" dirty="0"/>
              <a:t>等各个领域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</a:t>
            </a:r>
            <a:r>
              <a:rPr lang="zh-CN" altLang="en-US" sz="2000" dirty="0" smtClean="0"/>
              <a:t>其中</a:t>
            </a:r>
            <a:r>
              <a:rPr lang="zh-CN" altLang="en-US" sz="2000" dirty="0"/>
              <a:t>智力表现由一组从事照料</a:t>
            </a:r>
            <a:r>
              <a:rPr lang="zh-CN" altLang="en-US" sz="2000" dirty="0" smtClean="0"/>
              <a:t>智力</a:t>
            </a:r>
            <a:r>
              <a:rPr lang="zh-CN" altLang="en-US" sz="2000" dirty="0"/>
              <a:t>发育障碍的专家制定。适应性行为功能则</a:t>
            </a:r>
            <a:r>
              <a:rPr lang="zh-CN" altLang="en-US" sz="2000" dirty="0" smtClean="0"/>
              <a:t>基于对</a:t>
            </a:r>
            <a:r>
              <a:rPr lang="zh-CN" altLang="en-US" sz="2000" dirty="0"/>
              <a:t>几千例患者 </a:t>
            </a:r>
            <a:r>
              <a:rPr lang="en-US" altLang="zh-CN" sz="2000" dirty="0"/>
              <a:t>Vineland </a:t>
            </a:r>
            <a:r>
              <a:rPr lang="zh-CN" altLang="en-US" sz="2000" dirty="0"/>
              <a:t>适应行为量表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Vineland Adaptive </a:t>
            </a:r>
            <a:r>
              <a:rPr lang="en-US" altLang="zh-CN" sz="2000" dirty="0"/>
              <a:t>Behavior Scales)</a:t>
            </a:r>
            <a:r>
              <a:rPr lang="zh-CN" altLang="en-US" sz="2000" dirty="0"/>
              <a:t>测试的因子分析数据</a:t>
            </a:r>
            <a:r>
              <a:rPr lang="zh-CN" altLang="en-US" sz="2000" dirty="0" smtClean="0"/>
              <a:t>编制而成。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92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</a:t>
            </a:r>
            <a:r>
              <a:rPr lang="zh-CN" altLang="en-US" sz="2400" b="1" dirty="0" smtClean="0"/>
              <a:t>、发育性言语和语言障碍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0903" y="1384077"/>
            <a:ext cx="8856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分类变化</a:t>
            </a:r>
            <a:endParaRPr lang="en-US" altLang="zh-CN" sz="20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000" dirty="0" smtClean="0"/>
              <a:t>2.</a:t>
            </a:r>
            <a:r>
              <a:rPr lang="zh-CN" altLang="en-US" sz="2000" dirty="0"/>
              <a:t>亚</a:t>
            </a:r>
            <a:r>
              <a:rPr lang="zh-CN" altLang="en-US" sz="2000" dirty="0" smtClean="0"/>
              <a:t>型</a:t>
            </a:r>
            <a:endParaRPr lang="en-US" altLang="zh-CN" sz="2000" dirty="0" smtClean="0"/>
          </a:p>
          <a:p>
            <a:r>
              <a:rPr lang="en-US" altLang="zh-CN" sz="2000" dirty="0" smtClean="0"/>
              <a:t>        ICD-11</a:t>
            </a:r>
            <a:r>
              <a:rPr lang="zh-CN" altLang="en-US" sz="2000" dirty="0"/>
              <a:t>根据疾病</a:t>
            </a:r>
            <a:r>
              <a:rPr lang="zh-CN" altLang="en-US" sz="2000" dirty="0" smtClean="0"/>
              <a:t>的特征</a:t>
            </a:r>
            <a:r>
              <a:rPr lang="zh-CN" altLang="en-US" sz="2000" dirty="0"/>
              <a:t>将发育性语言障碍分为</a:t>
            </a:r>
            <a:r>
              <a:rPr lang="en-US" altLang="zh-CN" sz="2000" dirty="0"/>
              <a:t>4</a:t>
            </a:r>
            <a:r>
              <a:rPr lang="zh-CN" altLang="en-US" sz="2000" dirty="0"/>
              <a:t>个亚型：包括：（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zh-CN" altLang="en-US" sz="2000" dirty="0" smtClean="0"/>
              <a:t>接受</a:t>
            </a:r>
            <a:r>
              <a:rPr lang="zh-CN" altLang="en-US" sz="2000" dirty="0"/>
              <a:t>和表达语言缺陷型；（</a:t>
            </a:r>
            <a:r>
              <a:rPr lang="en-US" altLang="zh-CN" sz="2000" dirty="0"/>
              <a:t>2</a:t>
            </a:r>
            <a:r>
              <a:rPr lang="zh-CN" altLang="en-US" sz="2000" dirty="0"/>
              <a:t>）表达语言缺陷型；（</a:t>
            </a:r>
            <a:r>
              <a:rPr lang="en-US" altLang="zh-CN" sz="2000" dirty="0"/>
              <a:t>3</a:t>
            </a:r>
            <a:r>
              <a:rPr lang="zh-CN" altLang="en-US" sz="2000" dirty="0"/>
              <a:t>）语</a:t>
            </a:r>
          </a:p>
          <a:p>
            <a:r>
              <a:rPr lang="zh-CN" altLang="en-US" sz="2000" dirty="0"/>
              <a:t>用语言缺陷型；（</a:t>
            </a:r>
            <a:r>
              <a:rPr lang="en-US" altLang="zh-CN" sz="2000" dirty="0"/>
              <a:t>4</a:t>
            </a:r>
            <a:r>
              <a:rPr lang="zh-CN" altLang="en-US" sz="2000" dirty="0"/>
              <a:t>）其他特定语言缺陷型。</a:t>
            </a:r>
            <a:endParaRPr lang="en-US" altLang="zh-CN" sz="2000" dirty="0" smtClean="0"/>
          </a:p>
          <a:p>
            <a:endParaRPr lang="en-US" altLang="zh-CN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2471"/>
              </p:ext>
            </p:extLst>
          </p:nvPr>
        </p:nvGraphicFramePr>
        <p:xfrm>
          <a:off x="1892871" y="1888133"/>
          <a:ext cx="10801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6912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ICD-10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ICD-11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特定性言语构音障碍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发育性语音障碍（</a:t>
                      </a:r>
                      <a:r>
                        <a:rPr lang="en-US" altLang="zh-CN" dirty="0" smtClean="0"/>
                        <a:t>developmental speech sound disorder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口吃（结巴）和言语急促杂乱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发育性言语流畅性障碍（</a:t>
                      </a:r>
                      <a:r>
                        <a:rPr lang="en-US" altLang="zh-CN" dirty="0" smtClean="0"/>
                        <a:t>developmental speech fluency disorder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7165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表达性语言障碍和感受性语言障碍。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发育性语言障碍（</a:t>
                      </a:r>
                      <a:r>
                        <a:rPr lang="en-US" altLang="zh-CN" dirty="0" smtClean="0"/>
                        <a:t>developmental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language disorder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4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三、孤独症谱系障碍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6887" y="1384077"/>
            <a:ext cx="9433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名称变化</a:t>
            </a:r>
            <a:r>
              <a:rPr lang="en-US" altLang="zh-CN" sz="2000" dirty="0" smtClean="0"/>
              <a:t>         </a:t>
            </a:r>
          </a:p>
          <a:p>
            <a:r>
              <a:rPr lang="en-US" altLang="zh-CN" sz="2000" dirty="0" smtClean="0"/>
              <a:t>        ICD-11</a:t>
            </a:r>
            <a:r>
              <a:rPr lang="zh-CN" altLang="en-US" sz="2000" dirty="0"/>
              <a:t>将原来广泛性发育障碍（包括童年</a:t>
            </a:r>
            <a:r>
              <a:rPr lang="zh-CN" altLang="en-US" sz="2000" dirty="0" smtClean="0"/>
              <a:t>孤独症</a:t>
            </a:r>
            <a:r>
              <a:rPr lang="zh-CN" altLang="en-US" sz="2000" dirty="0"/>
              <a:t>、童年瓦解性障碍和阿斯伯格综合征等）统一</a:t>
            </a:r>
            <a:r>
              <a:rPr lang="zh-CN" altLang="en-US" sz="2000" dirty="0" smtClean="0"/>
              <a:t>改名</a:t>
            </a:r>
            <a:r>
              <a:rPr lang="zh-CN" altLang="en-US" sz="2000" dirty="0"/>
              <a:t>为孤独症谱系</a:t>
            </a:r>
            <a:r>
              <a:rPr lang="zh-CN" altLang="en-US" sz="2000" dirty="0" smtClean="0"/>
              <a:t>障碍。保留疾病</a:t>
            </a:r>
            <a:r>
              <a:rPr lang="zh-CN" altLang="en-US" sz="2000" dirty="0"/>
              <a:t>的共同核心特征，即以持续性的发起</a:t>
            </a:r>
            <a:r>
              <a:rPr lang="zh-CN" altLang="en-US" sz="2000" dirty="0" smtClean="0"/>
              <a:t>和维持</a:t>
            </a:r>
            <a:r>
              <a:rPr lang="zh-CN" altLang="en-US" sz="2000" dirty="0"/>
              <a:t>社交互动和社交交流能力缺陷为特征，伴有</a:t>
            </a:r>
            <a:r>
              <a:rPr lang="zh-CN" altLang="en-US" sz="2000" dirty="0" smtClean="0"/>
              <a:t>不同</a:t>
            </a:r>
            <a:r>
              <a:rPr lang="zh-CN" altLang="en-US" sz="2000" dirty="0"/>
              <a:t>程度的局限、重复和刻板行为及兴趣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        由于</a:t>
            </a:r>
            <a:r>
              <a:rPr lang="zh-CN" altLang="en-US" sz="2000" dirty="0"/>
              <a:t>已</a:t>
            </a:r>
            <a:r>
              <a:rPr lang="zh-CN" altLang="en-US" sz="2000" dirty="0" smtClean="0"/>
              <a:t>发现</a:t>
            </a:r>
            <a:r>
              <a:rPr lang="zh-CN" altLang="en-US" sz="2000" dirty="0"/>
              <a:t>明确的致病基因（</a:t>
            </a:r>
            <a:r>
              <a:rPr lang="en-US" altLang="zh-CN" sz="2000" dirty="0"/>
              <a:t>MECP2</a:t>
            </a:r>
            <a:r>
              <a:rPr lang="zh-CN" altLang="en-US" sz="2000" dirty="0"/>
              <a:t>基因异常），原来</a:t>
            </a:r>
            <a:r>
              <a:rPr lang="zh-CN" altLang="en-US" sz="2000" dirty="0" smtClean="0"/>
              <a:t>归于广泛性</a:t>
            </a:r>
            <a:r>
              <a:rPr lang="zh-CN" altLang="en-US" sz="2000" dirty="0"/>
              <a:t>发育障碍的</a:t>
            </a:r>
            <a:r>
              <a:rPr lang="en-US" altLang="zh-CN" sz="2000" dirty="0" err="1"/>
              <a:t>Rett</a:t>
            </a:r>
            <a:r>
              <a:rPr lang="zh-CN" altLang="en-US" sz="2000" dirty="0"/>
              <a:t>综合征在</a:t>
            </a:r>
            <a:r>
              <a:rPr lang="en-US" altLang="zh-CN" sz="2000" dirty="0"/>
              <a:t>ICD-11</a:t>
            </a:r>
            <a:r>
              <a:rPr lang="zh-CN" altLang="en-US" sz="2000" dirty="0"/>
              <a:t>中不再</a:t>
            </a:r>
            <a:r>
              <a:rPr lang="zh-CN" altLang="en-US" sz="2000" dirty="0" smtClean="0"/>
              <a:t>归为</a:t>
            </a:r>
            <a:r>
              <a:rPr lang="en-US" altLang="zh-CN" sz="2000" dirty="0"/>
              <a:t>ASD</a:t>
            </a:r>
            <a:r>
              <a:rPr lang="zh-CN" altLang="en-US" sz="2000" dirty="0"/>
              <a:t>，而是被归入发育异常章节，取消不典型孤</a:t>
            </a:r>
          </a:p>
          <a:p>
            <a:r>
              <a:rPr lang="zh-CN" altLang="en-US" sz="2000" dirty="0"/>
              <a:t>独症和多动障碍伴发精神发育迟滞与刻板运动。</a:t>
            </a:r>
          </a:p>
        </p:txBody>
      </p:sp>
    </p:spTree>
    <p:extLst>
      <p:ext uri="{BB962C8B-B14F-4D97-AF65-F5344CB8AC3E}">
        <p14:creationId xmlns:p14="http://schemas.microsoft.com/office/powerpoint/2010/main" val="33494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911" y="5919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四、发育性学习障碍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2911" y="1456085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 ICD-11</a:t>
            </a:r>
            <a:r>
              <a:rPr lang="zh-CN" altLang="en-US" sz="2000" dirty="0"/>
              <a:t>发育性学习障碍分为</a:t>
            </a:r>
            <a:r>
              <a:rPr lang="en-US" altLang="zh-CN" sz="2000" dirty="0"/>
              <a:t>4</a:t>
            </a:r>
            <a:r>
              <a:rPr lang="zh-CN" altLang="en-US" sz="2000" dirty="0"/>
              <a:t>类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发育</a:t>
            </a:r>
            <a:r>
              <a:rPr lang="zh-CN" altLang="en-US" sz="2000" dirty="0"/>
              <a:t>性</a:t>
            </a:r>
            <a:r>
              <a:rPr lang="zh-CN" altLang="en-US" sz="2000" dirty="0" smtClean="0"/>
              <a:t>阅读障碍</a:t>
            </a:r>
            <a:r>
              <a:rPr lang="en-US" altLang="zh-CN" sz="2000" dirty="0" smtClean="0"/>
              <a:t>;</a:t>
            </a:r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发育</a:t>
            </a:r>
            <a:r>
              <a:rPr lang="zh-CN" altLang="en-US" sz="2000" dirty="0"/>
              <a:t>性书面表达</a:t>
            </a:r>
            <a:r>
              <a:rPr lang="zh-CN" altLang="en-US" sz="2000" dirty="0" smtClean="0"/>
              <a:t>障碍</a:t>
            </a:r>
            <a:r>
              <a:rPr lang="en-US" altLang="zh-CN" sz="2000" dirty="0" smtClean="0"/>
              <a:t>(</a:t>
            </a:r>
            <a:r>
              <a:rPr lang="zh-CN" altLang="en-US" sz="2000" dirty="0"/>
              <a:t>包括拼写、语法和标点符号准确性以及</a:t>
            </a:r>
            <a:r>
              <a:rPr lang="zh-CN" altLang="en-US" sz="2000" dirty="0" smtClean="0"/>
              <a:t>组织和</a:t>
            </a:r>
            <a:r>
              <a:rPr lang="zh-CN" altLang="en-US" sz="2000" dirty="0"/>
              <a:t>写作能力受损</a:t>
            </a:r>
            <a:r>
              <a:rPr lang="en-US" altLang="zh-CN" sz="2000" dirty="0" smtClean="0"/>
              <a:t>);</a:t>
            </a:r>
          </a:p>
          <a:p>
            <a:r>
              <a:rPr lang="en-US" altLang="zh-CN" sz="2000" dirty="0" smtClean="0"/>
              <a:t>3.</a:t>
            </a:r>
            <a:r>
              <a:rPr lang="zh-CN" altLang="en-US" sz="2000" dirty="0" smtClean="0"/>
              <a:t>发育</a:t>
            </a:r>
            <a:r>
              <a:rPr lang="zh-CN" altLang="en-US" sz="2000" dirty="0"/>
              <a:t>性数学</a:t>
            </a:r>
            <a:r>
              <a:rPr lang="zh-CN" altLang="en-US" sz="2000" dirty="0" smtClean="0"/>
              <a:t>障碍</a:t>
            </a:r>
            <a:r>
              <a:rPr lang="en-US" altLang="zh-CN" sz="2000" dirty="0" smtClean="0"/>
              <a:t>;</a:t>
            </a:r>
          </a:p>
          <a:p>
            <a:r>
              <a:rPr lang="en-US" altLang="zh-CN" sz="2000" dirty="0" smtClean="0"/>
              <a:t>4.</a:t>
            </a:r>
            <a:r>
              <a:rPr lang="zh-CN" altLang="en-US" sz="2000" dirty="0" smtClean="0"/>
              <a:t>发育</a:t>
            </a:r>
            <a:r>
              <a:rPr lang="zh-CN" altLang="en-US" sz="2000" dirty="0"/>
              <a:t>性其他特定学习技能障碍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dirty="0" smtClean="0"/>
              <a:t>      </a:t>
            </a:r>
            <a:r>
              <a:rPr lang="zh-CN" altLang="en-US" dirty="0" smtClean="0">
                <a:solidFill>
                  <a:srgbClr val="FF0000"/>
                </a:solidFill>
              </a:rPr>
              <a:t>其中</a:t>
            </a:r>
            <a:r>
              <a:rPr lang="zh-CN" altLang="en-US" dirty="0">
                <a:solidFill>
                  <a:srgbClr val="FF0000"/>
                </a:solidFill>
              </a:rPr>
              <a:t>的发育性</a:t>
            </a:r>
            <a:r>
              <a:rPr lang="zh-CN" altLang="en-US" dirty="0" smtClean="0">
                <a:solidFill>
                  <a:srgbClr val="FF0000"/>
                </a:solidFill>
              </a:rPr>
              <a:t>书面表达</a:t>
            </a:r>
            <a:r>
              <a:rPr lang="zh-CN" altLang="en-US" dirty="0">
                <a:solidFill>
                  <a:srgbClr val="FF0000"/>
                </a:solidFill>
              </a:rPr>
              <a:t>障碍取代了原来</a:t>
            </a:r>
            <a:r>
              <a:rPr lang="en-US" altLang="zh-CN" dirty="0">
                <a:solidFill>
                  <a:srgbClr val="FF0000"/>
                </a:solidFill>
              </a:rPr>
              <a:t>ICD-10</a:t>
            </a:r>
            <a:r>
              <a:rPr lang="zh-CN" altLang="en-US" dirty="0">
                <a:solidFill>
                  <a:srgbClr val="FF0000"/>
                </a:solidFill>
              </a:rPr>
              <a:t>的特定性拼写障碍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7717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自定义</PresentationFormat>
  <Paragraphs>76</Paragraphs>
  <Slides>12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bt010.pptx</dc:title>
  <dc:creator/>
  <cp:lastModifiedBy/>
  <cp:revision>5</cp:revision>
  <dcterms:created xsi:type="dcterms:W3CDTF">2016-09-14T13:45:00Z</dcterms:created>
  <dcterms:modified xsi:type="dcterms:W3CDTF">2019-10-10T00:54:34Z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  <property fmtid="{D5CDD505-2E9C-101B-9397-08002B2CF9AE}" pid="3" name="KSORubyTemplateID">
    <vt:lpwstr>2</vt:lpwstr>
  </property>
</Properties>
</file>